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47"/>
  </p:notesMasterIdLst>
  <p:sldIdLst>
    <p:sldId id="256" r:id="rId2"/>
    <p:sldId id="257" r:id="rId3"/>
    <p:sldId id="265" r:id="rId4"/>
    <p:sldId id="280" r:id="rId5"/>
    <p:sldId id="279" r:id="rId6"/>
    <p:sldId id="281" r:id="rId7"/>
    <p:sldId id="282" r:id="rId8"/>
    <p:sldId id="269" r:id="rId9"/>
    <p:sldId id="287" r:id="rId10"/>
    <p:sldId id="283" r:id="rId11"/>
    <p:sldId id="288" r:id="rId12"/>
    <p:sldId id="277" r:id="rId13"/>
    <p:sldId id="278" r:id="rId14"/>
    <p:sldId id="284" r:id="rId15"/>
    <p:sldId id="271" r:id="rId16"/>
    <p:sldId id="270" r:id="rId17"/>
    <p:sldId id="289" r:id="rId18"/>
    <p:sldId id="264" r:id="rId19"/>
    <p:sldId id="273" r:id="rId20"/>
    <p:sldId id="292" r:id="rId21"/>
    <p:sldId id="296" r:id="rId22"/>
    <p:sldId id="297" r:id="rId23"/>
    <p:sldId id="274" r:id="rId24"/>
    <p:sldId id="294" r:id="rId25"/>
    <p:sldId id="298" r:id="rId26"/>
    <p:sldId id="300" r:id="rId27"/>
    <p:sldId id="299" r:id="rId28"/>
    <p:sldId id="275" r:id="rId29"/>
    <p:sldId id="295" r:id="rId30"/>
    <p:sldId id="303" r:id="rId31"/>
    <p:sldId id="304" r:id="rId32"/>
    <p:sldId id="276" r:id="rId33"/>
    <p:sldId id="293" r:id="rId34"/>
    <p:sldId id="302" r:id="rId35"/>
    <p:sldId id="301" r:id="rId36"/>
    <p:sldId id="258" r:id="rId37"/>
    <p:sldId id="267" r:id="rId38"/>
    <p:sldId id="260" r:id="rId39"/>
    <p:sldId id="268" r:id="rId40"/>
    <p:sldId id="290" r:id="rId41"/>
    <p:sldId id="306" r:id="rId42"/>
    <p:sldId id="307" r:id="rId43"/>
    <p:sldId id="305" r:id="rId44"/>
    <p:sldId id="291" r:id="rId45"/>
    <p:sldId id="263" r:id="rId4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DCB3744F-FB3C-4296-ACA5-6263463ED76A}">
          <p14:sldIdLst>
            <p14:sldId id="256"/>
          </p14:sldIdLst>
        </p14:section>
        <p14:section name="Arquitectura" id="{6F3FCD8B-1F39-493D-B127-1AD02553022F}">
          <p14:sldIdLst>
            <p14:sldId id="257"/>
            <p14:sldId id="265"/>
            <p14:sldId id="280"/>
            <p14:sldId id="279"/>
            <p14:sldId id="281"/>
            <p14:sldId id="282"/>
            <p14:sldId id="269"/>
            <p14:sldId id="287"/>
            <p14:sldId id="283"/>
            <p14:sldId id="288"/>
            <p14:sldId id="277"/>
            <p14:sldId id="278"/>
            <p14:sldId id="284"/>
            <p14:sldId id="271"/>
            <p14:sldId id="270"/>
            <p14:sldId id="289"/>
          </p14:sldIdLst>
        </p14:section>
        <p14:section name="Pilares del frontend" id="{BF0AB786-D918-4377-BAD6-95638AE29843}">
          <p14:sldIdLst>
            <p14:sldId id="264"/>
            <p14:sldId id="273"/>
            <p14:sldId id="292"/>
            <p14:sldId id="296"/>
            <p14:sldId id="297"/>
            <p14:sldId id="274"/>
            <p14:sldId id="294"/>
            <p14:sldId id="298"/>
            <p14:sldId id="300"/>
            <p14:sldId id="299"/>
            <p14:sldId id="275"/>
            <p14:sldId id="295"/>
            <p14:sldId id="303"/>
            <p14:sldId id="304"/>
            <p14:sldId id="276"/>
            <p14:sldId id="293"/>
            <p14:sldId id="302"/>
            <p14:sldId id="301"/>
          </p14:sldIdLst>
        </p14:section>
        <p14:section name="Ambiente de trabajo" id="{E36FC449-A0D5-407A-A65C-040243BFEEC7}">
          <p14:sldIdLst>
            <p14:sldId id="258"/>
            <p14:sldId id="267"/>
          </p14:sldIdLst>
        </p14:section>
        <p14:section name="versionamiento" id="{6E8242B9-CF98-4DAD-83FC-178C4AF30D24}">
          <p14:sldIdLst>
            <p14:sldId id="260"/>
            <p14:sldId id="268"/>
            <p14:sldId id="290"/>
            <p14:sldId id="306"/>
            <p14:sldId id="307"/>
            <p14:sldId id="305"/>
            <p14:sldId id="29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3B"/>
    <a:srgbClr val="007836"/>
    <a:srgbClr val="3F185B"/>
    <a:srgbClr val="00AA4D"/>
    <a:srgbClr val="009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683" autoAdjust="0"/>
  </p:normalViewPr>
  <p:slideViewPr>
    <p:cSldViewPr snapToGrid="0">
      <p:cViewPr varScale="1">
        <p:scale>
          <a:sx n="71" d="100"/>
          <a:sy n="71" d="100"/>
        </p:scale>
        <p:origin x="11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5A03F-EB87-4DBA-BB62-211A93CF94F1}" type="datetimeFigureOut">
              <a:rPr lang="es-MX" smtClean="0"/>
              <a:t>18/08/2023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2E094-FE63-413E-A1A0-CD98543D0B8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219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2439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Estos 3 tipos </a:t>
            </a:r>
            <a:r>
              <a:rPr lang="es-ES" b="0" i="1" dirty="0">
                <a:solidFill>
                  <a:srgbClr val="D1D5DB"/>
                </a:solidFill>
                <a:effectLst/>
                <a:latin typeface="Söhne"/>
              </a:rPr>
              <a:t>son fundamentales para comprender la organización y estructura de una aplicación frontend</a:t>
            </a:r>
            <a:r>
              <a:rPr lang="es-ES" b="0" i="1" dirty="0">
                <a:effectLst/>
                <a:latin typeface="Söhne"/>
              </a:rPr>
              <a:t>.</a:t>
            </a:r>
            <a:endParaRPr lang="es-ES" b="0" i="0" dirty="0"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S" b="0" i="0" dirty="0"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b="0" i="0" dirty="0">
                <a:effectLst/>
                <a:latin typeface="Söhne"/>
              </a:rPr>
              <a:t>Sin embargo, existen enfoques o patrones que son relevantes en el contexto del desarrollo frontend: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b="0" i="0" dirty="0"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Arquitectura de Estado Global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Arquitectura de Componentes Reutilizables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Arquitectura de Aplicaciones Isomórficas o Universales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Micro </a:t>
            </a:r>
            <a:r>
              <a:rPr lang="es-MX" b="0" i="0" dirty="0" err="1">
                <a:effectLst/>
                <a:latin typeface="Söhne"/>
              </a:rPr>
              <a:t>Frontends</a:t>
            </a:r>
            <a:endParaRPr lang="es-MX" b="0" i="0" dirty="0"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Söhne"/>
              </a:rPr>
              <a:t>Arquitectura de Optimización y Rendimiento</a:t>
            </a:r>
            <a:endParaRPr lang="es-MX" b="0" i="0" dirty="0">
              <a:effectLst/>
              <a:latin typeface="Söhn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372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 dirty="0"/>
              <a:t>Angular: </a:t>
            </a:r>
            <a:r>
              <a:rPr lang="es-MX" b="0" i="0" u="sng" dirty="0">
                <a:effectLst/>
                <a:latin typeface="Söhne"/>
              </a:rPr>
              <a:t>Arquitectura de Componentes</a:t>
            </a:r>
          </a:p>
          <a:p>
            <a:endParaRPr lang="es-MX" dirty="0"/>
          </a:p>
          <a:p>
            <a:r>
              <a:rPr lang="es-MX" dirty="0"/>
              <a:t>Patrones: </a:t>
            </a:r>
          </a:p>
          <a:p>
            <a:r>
              <a:rPr lang="es-MX" b="0" i="0" dirty="0" err="1">
                <a:effectLst/>
                <a:latin typeface="Söhne"/>
              </a:rPr>
              <a:t>Model</a:t>
            </a:r>
            <a:r>
              <a:rPr lang="es-MX" b="0" i="0" dirty="0">
                <a:effectLst/>
                <a:latin typeface="Söhne"/>
              </a:rPr>
              <a:t>-View-</a:t>
            </a:r>
            <a:r>
              <a:rPr lang="es-MX" b="0" i="0" dirty="0" err="1">
                <a:effectLst/>
                <a:latin typeface="Söhne"/>
              </a:rPr>
              <a:t>ViewModel</a:t>
            </a:r>
            <a:r>
              <a:rPr lang="es-MX" b="0" i="0" dirty="0">
                <a:effectLst/>
                <a:latin typeface="Söhne"/>
              </a:rPr>
              <a:t> (MVVM), Patrón de Decoradores</a:t>
            </a: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s-MX" b="0" i="0" dirty="0">
                <a:effectLst/>
                <a:latin typeface="Söhne"/>
              </a:rPr>
              <a:t>Inyección de Dependencias</a:t>
            </a: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s-MX" b="0" i="0" dirty="0">
                <a:effectLst/>
                <a:latin typeface="Söhne"/>
              </a:rPr>
              <a:t>Observables y Patrón </a:t>
            </a:r>
            <a:r>
              <a:rPr lang="es-MX" b="0" i="0" dirty="0" err="1">
                <a:effectLst/>
                <a:latin typeface="Söhne"/>
              </a:rPr>
              <a:t>Observer</a:t>
            </a:r>
            <a:endParaRPr lang="es-MX" b="0" dirty="0"/>
          </a:p>
          <a:p>
            <a:endParaRPr lang="es-MX" dirty="0"/>
          </a:p>
          <a:p>
            <a:r>
              <a:rPr lang="es-MX" dirty="0"/>
              <a:t>React: librería de vistas</a:t>
            </a:r>
          </a:p>
          <a:p>
            <a:endParaRPr lang="es-MX" dirty="0"/>
          </a:p>
          <a:p>
            <a:r>
              <a:rPr lang="es-MX" dirty="0"/>
              <a:t>Vue: similar a angular, arquitectura de componentes</a:t>
            </a:r>
          </a:p>
          <a:p>
            <a:endParaRPr lang="es-MX" dirty="0"/>
          </a:p>
          <a:p>
            <a:r>
              <a:rPr lang="es-MX" b="1" dirty="0"/>
              <a:t>Los tres usan una arquitectura basada en componentes, pero lo abordan de diferentes formas, fomentan la reutilización, organización modular del código, etc.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53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Escribir nombres significativos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Clases y objetos con nombres nominales como Cliente, Cuenta, no debe ser un verbo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Métodos o funciones deben </a:t>
            </a:r>
            <a:r>
              <a:rPr lang="es-MX" b="0" i="0" dirty="0" err="1">
                <a:solidFill>
                  <a:srgbClr val="20202C"/>
                </a:solidFill>
                <a:effectLst/>
                <a:latin typeface="Inter Regular"/>
              </a:rPr>
              <a:t>tenen</a:t>
            </a: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 verbos o frases verbales como </a:t>
            </a:r>
            <a:r>
              <a:rPr lang="es-MX" b="0" i="0" dirty="0" err="1">
                <a:solidFill>
                  <a:srgbClr val="20202C"/>
                </a:solidFill>
                <a:effectLst/>
                <a:latin typeface="Inter Regular"/>
              </a:rPr>
              <a:t>agregarCliente</a:t>
            </a: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, </a:t>
            </a:r>
            <a:r>
              <a:rPr lang="es-MX" b="0" i="0" dirty="0" err="1">
                <a:solidFill>
                  <a:srgbClr val="20202C"/>
                </a:solidFill>
                <a:effectLst/>
                <a:latin typeface="Inter Regular"/>
              </a:rPr>
              <a:t>eliminarCliente</a:t>
            </a: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, </a:t>
            </a:r>
            <a:r>
              <a:rPr lang="es-MX" b="0" i="0" dirty="0" err="1">
                <a:solidFill>
                  <a:srgbClr val="20202C"/>
                </a:solidFill>
                <a:effectLst/>
                <a:latin typeface="Inter Regular"/>
              </a:rPr>
              <a:t>obtenerReporte</a:t>
            </a: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NO ABREVIAR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No utilizar NUMEROS MAGICOS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b="0" i="0" dirty="0">
                <a:solidFill>
                  <a:srgbClr val="20202C"/>
                </a:solidFill>
                <a:effectLst/>
                <a:latin typeface="Inter Regular"/>
              </a:rPr>
              <a:t>Elige una palabra para un concepto abstracto y </a:t>
            </a:r>
            <a:r>
              <a:rPr lang="es-ES" b="0" i="0" dirty="0" err="1">
                <a:solidFill>
                  <a:srgbClr val="20202C"/>
                </a:solidFill>
                <a:effectLst/>
                <a:latin typeface="Inter Regular"/>
              </a:rPr>
              <a:t>manténelo</a:t>
            </a:r>
            <a:r>
              <a:rPr lang="es-ES" b="0" i="0" dirty="0">
                <a:solidFill>
                  <a:srgbClr val="20202C"/>
                </a:solidFill>
                <a:effectLst/>
                <a:latin typeface="Inter Regular"/>
              </a:rPr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b="0" i="0" dirty="0">
                <a:solidFill>
                  <a:srgbClr val="20202C"/>
                </a:solidFill>
                <a:effectLst/>
                <a:latin typeface="Inter Regular"/>
              </a:rPr>
              <a:t>Usar variables o métodos para describir expresiones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s-MX" b="0" i="0" dirty="0">
              <a:solidFill>
                <a:srgbClr val="20202C"/>
              </a:solidFill>
              <a:effectLst/>
              <a:latin typeface="Inter Regular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Escribir funciones, clases y módulos lo más pequeños posible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9088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Centrarnos en la flexibilidad, la adaptabilidad y la entrega de valor al cliente.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Robert C. Martin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(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tio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Bob)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SOLID fue introducido por el en los 2000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coautores del Manifiesto Ágil</a:t>
            </a:r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MX" dirty="0"/>
              <a:t>https://agilemanifesto.org/iso/es/manifesto.html</a:t>
            </a:r>
          </a:p>
          <a:p>
            <a:r>
              <a:rPr lang="es-MX" dirty="0"/>
              <a:t>https://muhammad-rahmatullah.medium.com/wtf-per-minute-an-actual-measurement-for-code-quality-780914bf9d4b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2934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 importante ser consciente de las decisiones que puedan tener consecuencias negativas a largo plazo. </a:t>
            </a:r>
          </a:p>
          <a:p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Elección de tecnologías: tecnologías obsoletas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Código duplicado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Falta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Falta de documentación (arquitectura y decisiones)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Soluciones rápidas y parches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Falta de estructura y organización</a:t>
            </a:r>
          </a:p>
          <a:p>
            <a:endParaRPr lang="es-ES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8921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Grady Booch es un ingeniero de software. </a:t>
            </a: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Es uno de los creadores del Lenguaje de Modelado Unificado (UML).</a:t>
            </a:r>
            <a:endParaRPr lang="es-ES" b="0" i="0" dirty="0">
              <a:solidFill>
                <a:srgbClr val="E2EEFF"/>
              </a:solidFill>
              <a:effectLst/>
              <a:latin typeface="Google San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4182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E2EEFF"/>
                </a:solidFill>
                <a:effectLst/>
                <a:latin typeface="Google Sans"/>
              </a:rPr>
              <a:t>El código limpio es el sello distintivo de un ingeniero de software de calidad</a:t>
            </a:r>
            <a:r>
              <a:rPr lang="es-ES" b="0" i="0" dirty="0">
                <a:solidFill>
                  <a:srgbClr val="E8EAED"/>
                </a:solidFill>
                <a:effectLst/>
                <a:latin typeface="Google Sans"/>
              </a:rPr>
              <a:t>. </a:t>
            </a:r>
          </a:p>
          <a:p>
            <a:r>
              <a:rPr lang="es-ES" b="0" i="0" dirty="0">
                <a:solidFill>
                  <a:srgbClr val="E8EAED"/>
                </a:solidFill>
                <a:effectLst/>
                <a:latin typeface="Google Sans"/>
              </a:rPr>
              <a:t>Un código limpio puede ser la diferencia entre malgastar miles de pesos en un proyecto o hacerlo bien a la primera. </a:t>
            </a:r>
          </a:p>
          <a:p>
            <a:r>
              <a:rPr lang="es-ES" b="0" i="0" dirty="0">
                <a:solidFill>
                  <a:srgbClr val="E8EAED"/>
                </a:solidFill>
                <a:effectLst/>
                <a:latin typeface="Google Sans"/>
              </a:rPr>
              <a:t>Código fácil de mantener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0187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En este ejemplo, hemos aplicado principios de código limpio: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Nombres Descriptivos: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Utilizamos nombres descriptivos como PI,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calcularAreaCirculo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radioCirculo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y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areaCalculada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Evitar Números Mágicos: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Utilizamos la constante PI en lugar del valor numérico directamente en el cálculo.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Funciones Expresivas: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La función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calcularAreaCirculo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tiene un nombre que refleja su propósito.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Comentarios Contextuales: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Nuevamente, los nombres descriptivos evitan la necesidad de comentarios adicionales.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Utilizar Variables Intermedias: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La variable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area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almacena el resultado del cálculo para mayor claridad.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Separación de Responsabilidades: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La función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calcularAreaCirculo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realiza el cálculo y la función console.log muestra el resultado.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Aplicación de Funciones Únicas: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Dividimos la lógica en funciones separadas para una mejor organización.</a:t>
            </a:r>
          </a:p>
          <a:p>
            <a:pPr algn="l"/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Este ejemplo muestra cómo aplicar principios de código limpio al cálculo del área de un círculo en JavaScript, mejorando la legibilidad y mantenibilidad del código.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63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técnicas, herramientas, ambientes, patrones, convenciones y principios, etc. (</a:t>
            </a:r>
            <a:r>
              <a:rPr lang="es-ES" dirty="0" err="1"/>
              <a:t>git</a:t>
            </a:r>
            <a:r>
              <a:rPr lang="es-ES" dirty="0"/>
              <a:t>, </a:t>
            </a:r>
            <a:r>
              <a:rPr lang="es-ES" dirty="0" err="1"/>
              <a:t>node</a:t>
            </a:r>
            <a:r>
              <a:rPr lang="es-ES" dirty="0"/>
              <a:t>, </a:t>
            </a:r>
            <a:r>
              <a:rPr lang="es-ES" dirty="0" err="1"/>
              <a:t>npm</a:t>
            </a:r>
            <a:r>
              <a:rPr lang="es-ES" dirty="0"/>
              <a:t>, visual </a:t>
            </a:r>
            <a:r>
              <a:rPr lang="es-ES" dirty="0" err="1"/>
              <a:t>studio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, extensiones, </a:t>
            </a:r>
            <a:r>
              <a:rPr lang="es-ES" dirty="0" err="1"/>
              <a:t>eslint</a:t>
            </a:r>
            <a:r>
              <a:rPr lang="es-ES" dirty="0"/>
              <a:t>).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0561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Por ejemplo, verificar que los botones ejecuten las acciones correctas y que los formularios validen los datos de entrada.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745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8171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4322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https://compodoc.app/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4310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En la arquitectura del frontend, los pilares del código sólido, el proceso estructurado, las herramientas eficientes, el testing riguroso y la documentación clara son los cimientos que elevan nuestra creatividad hacia la excelencia.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3822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02711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"La preparación es la clave del éxito." - Alexander Graham Bell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Mas adelante: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Cliente gráficos de Git &gt; </a:t>
            </a:r>
            <a:r>
              <a:rPr lang="es-MX" b="1" dirty="0" err="1">
                <a:solidFill>
                  <a:srgbClr val="00B050"/>
                </a:solidFill>
              </a:rPr>
              <a:t>sourcetree</a:t>
            </a:r>
            <a:r>
              <a:rPr lang="es-MX" dirty="0"/>
              <a:t> &gt; </a:t>
            </a:r>
            <a:r>
              <a:rPr lang="es-MX" b="1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https://www.sourcetreeapp.com/</a:t>
            </a:r>
            <a:r>
              <a:rPr lang="es-MX" b="1" dirty="0">
                <a:solidFill>
                  <a:srgbClr val="00B050"/>
                </a:solidFill>
              </a:rPr>
              <a:t> 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5211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Ejem: Git, </a:t>
            </a:r>
            <a:r>
              <a:rPr lang="es-MX" b="0" i="0" dirty="0" err="1">
                <a:solidFill>
                  <a:srgbClr val="E2EEFF"/>
                </a:solidFill>
                <a:effectLst/>
                <a:latin typeface="Google Sans"/>
              </a:rPr>
              <a:t>Team</a:t>
            </a:r>
            <a:r>
              <a:rPr lang="es-MX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s-MX" b="0" i="0" dirty="0" err="1">
                <a:solidFill>
                  <a:srgbClr val="E2EEFF"/>
                </a:solidFill>
                <a:effectLst/>
                <a:latin typeface="Google Sans"/>
              </a:rPr>
              <a:t>Foundation</a:t>
            </a:r>
            <a:r>
              <a:rPr lang="es-MX" b="0" i="0" dirty="0">
                <a:solidFill>
                  <a:srgbClr val="E2EEFF"/>
                </a:solidFill>
                <a:effectLst/>
                <a:latin typeface="Google Sans"/>
              </a:rPr>
              <a:t>, </a:t>
            </a:r>
            <a:r>
              <a:rPr lang="es-MX" b="0" i="0" dirty="0" err="1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Subversion</a:t>
            </a:r>
            <a:r>
              <a:rPr lang="es-MX" b="0" i="0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, </a:t>
            </a:r>
            <a:r>
              <a:rPr lang="es-MX" b="0" i="0" dirty="0">
                <a:solidFill>
                  <a:srgbClr val="E2EEFF"/>
                </a:solidFill>
                <a:effectLst/>
                <a:latin typeface="Google Sans"/>
              </a:rPr>
              <a:t>SourceSafe, CVS…</a:t>
            </a:r>
            <a:endParaRPr lang="es-ES" dirty="0"/>
          </a:p>
          <a:p>
            <a:endParaRPr lang="es-ES" dirty="0"/>
          </a:p>
          <a:p>
            <a:r>
              <a:rPr lang="es-ES" dirty="0"/>
              <a:t>Con un sistema de control de versiones, puedes mantener un registro de los cambios que has hecho en tus archivos y puedes tener varias versiones de tu proyecto en la misma computadora de forma simultánea. Esto te permite cambiar de una versión a otra de tu proyecto mientras haces cambios y actualizaciones.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1012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i="0" dirty="0">
                <a:solidFill>
                  <a:srgbClr val="000000"/>
                </a:solidFill>
                <a:effectLst/>
                <a:latin typeface="Ubuntu" panose="020F0502020204030204" pitchFamily="34" charset="0"/>
              </a:rPr>
              <a:t>GIT inventado en el año 2005 por Linus Torvalds, creador del conocido sistema operativo Linux.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En conjunto, Git y GitHub han revolucionado la forma en que los equipos de desarrollo trabajan en proyectos de software,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permitiendo una colaboración más efectiva,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una gestión de versiones mejorada y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una mayor eficiencia en el desarrollo.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40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0161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clonar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es ideal cuando colaboras en un proyecto existente o trabajas con un equipo en el mismo repositorio. </a:t>
            </a: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Hacer un 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fork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es más adecuado cuando deseas contribuir a proyectos externos o experimentar con cambios en un entorno separado.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41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3653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43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1848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44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6565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https://www.omniaz.io/news/choosing-the-right-software-architecture-for-start-ups-past-vs-present-copy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1745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https://www.linkedin.com/pulse/levels-architectural-understanding-roger-evernden/</a:t>
            </a:r>
          </a:p>
          <a:p>
            <a:endParaRPr lang="es-MX" dirty="0"/>
          </a:p>
          <a:p>
            <a:r>
              <a:rPr lang="es-MX" dirty="0"/>
              <a:t>Utilizar c4 de ejemplo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4097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Modelo C4 - </a:t>
            </a:r>
            <a:r>
              <a:rPr lang="es-MX" dirty="0" err="1"/>
              <a:t>Simon</a:t>
            </a:r>
            <a:r>
              <a:rPr lang="es-MX" dirty="0"/>
              <a:t> Brown 2011</a:t>
            </a:r>
          </a:p>
          <a:p>
            <a:r>
              <a:rPr lang="es-MX" dirty="0"/>
              <a:t>https://c4model.com/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165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Categorías generales que definen cómo se organiza un sistema</a:t>
            </a:r>
            <a:endParaRPr lang="es-MX" dirty="0"/>
          </a:p>
          <a:p>
            <a:endParaRPr lang="es-MX" dirty="0"/>
          </a:p>
          <a:p>
            <a:r>
              <a:rPr lang="es-MX" dirty="0"/>
              <a:t>Robert C. Martin (</a:t>
            </a:r>
            <a:r>
              <a:rPr lang="es-MX" b="1" dirty="0" err="1"/>
              <a:t>Uncle</a:t>
            </a:r>
            <a:r>
              <a:rPr lang="es-MX" b="1" dirty="0"/>
              <a:t> Bob</a:t>
            </a:r>
            <a:r>
              <a:rPr lang="es-MX" dirty="0"/>
              <a:t>) </a:t>
            </a:r>
            <a:r>
              <a:rPr lang="es-ES" dirty="0"/>
              <a:t>ingeniero de software y autor estadounidense.</a:t>
            </a:r>
          </a:p>
          <a:p>
            <a:r>
              <a:rPr lang="es-ES" dirty="0"/>
              <a:t>Reconocido por desarrollar varios principios de diseño de software y ser uno de los coautores del Manifiesto Ágil.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7741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Categorías generales que definen cómo se organiza un sistema</a:t>
            </a:r>
            <a:endParaRPr lang="es-MX" dirty="0"/>
          </a:p>
          <a:p>
            <a:endParaRPr lang="es-MX" dirty="0"/>
          </a:p>
          <a:p>
            <a:r>
              <a:rPr lang="es-MX" dirty="0"/>
              <a:t>Robert C. Martin (</a:t>
            </a:r>
            <a:r>
              <a:rPr lang="es-MX" b="1" dirty="0" err="1"/>
              <a:t>Uncle</a:t>
            </a:r>
            <a:r>
              <a:rPr lang="es-MX" b="1" dirty="0"/>
              <a:t> Bob</a:t>
            </a:r>
            <a:r>
              <a:rPr lang="es-MX" dirty="0"/>
              <a:t>) </a:t>
            </a:r>
            <a:r>
              <a:rPr lang="es-ES" dirty="0"/>
              <a:t>ingeniero de software y autor estadounidense.</a:t>
            </a:r>
          </a:p>
          <a:p>
            <a:r>
              <a:rPr lang="es-ES" dirty="0"/>
              <a:t>Reconocido por desarrollar varios principios de diseño de software y ser uno de los coautores del Manifiesto Ágil.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7686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soluciones específicas para problemas de diseño comunes para lograr objetivos como </a:t>
            </a: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modularidad, escalabilidad y mantenibilidad.</a:t>
            </a:r>
          </a:p>
          <a:p>
            <a:endParaRPr lang="es-MX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MX" dirty="0"/>
              <a:t>https://keepcoding.io/blog/que-es-el-modelo-vista-presentador/</a:t>
            </a:r>
          </a:p>
          <a:p>
            <a:r>
              <a:rPr lang="es-MX" dirty="0"/>
              <a:t>https://www.codingninjas.com/studio/library/component-architecture</a:t>
            </a:r>
          </a:p>
          <a:p>
            <a:r>
              <a:rPr lang="es-MX" dirty="0"/>
              <a:t>https://medium.com/@lalosaimi/broker-pattern-297ac3cff6c5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547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soluciones específicas para problemas de diseño comunes para lograr objetivos como </a:t>
            </a: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modularidad, escalabilidad y mantenibilidad.</a:t>
            </a:r>
          </a:p>
          <a:p>
            <a:endParaRPr lang="es-MX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MX" dirty="0"/>
              <a:t>https://keepcoding.io/blog/que-es-el-modelo-vista-presentador/</a:t>
            </a:r>
          </a:p>
          <a:p>
            <a:r>
              <a:rPr lang="es-MX" dirty="0"/>
              <a:t>https://www.codingninjas.com/studio/library/component-architecture</a:t>
            </a:r>
          </a:p>
          <a:p>
            <a:r>
              <a:rPr lang="es-MX" dirty="0"/>
              <a:t>https://medium.com/@lalosaimi/broker-pattern-297ac3cff6c5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085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22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33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6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0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7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9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9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3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37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6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7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s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git-scm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neth-montero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8">
            <a:extLst>
              <a:ext uri="{FF2B5EF4-FFF2-40B4-BE49-F238E27FC236}">
                <a16:creationId xmlns:a16="http://schemas.microsoft.com/office/drawing/2014/main" id="{08AC1B80-F8B2-4B95-B4B7-7917A33D2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3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2C065D0C-0F49-65D2-0376-3FD7AC5AB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59" b="17138"/>
          <a:stretch/>
        </p:blipFill>
        <p:spPr>
          <a:xfrm>
            <a:off x="20" y="-1"/>
            <a:ext cx="12191979" cy="50631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2806FE-F8D2-7EE8-0577-09541755F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647701"/>
            <a:ext cx="4833620" cy="3233419"/>
          </a:xfrm>
        </p:spPr>
        <p:txBody>
          <a:bodyPr anchor="t">
            <a:normAutofit/>
          </a:bodyPr>
          <a:lstStyle/>
          <a:p>
            <a:r>
              <a:rPr lang="es-MX" dirty="0"/>
              <a:t>PRIMEROS PASOS EN EL desarrollo frontend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BBB683-F40F-B6F0-8DE5-287C5001B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1" y="5560043"/>
            <a:ext cx="9524999" cy="564596"/>
          </a:xfrm>
        </p:spPr>
        <p:txBody>
          <a:bodyPr anchor="ctr">
            <a:normAutofit/>
          </a:bodyPr>
          <a:lstStyle/>
          <a:p>
            <a:r>
              <a:rPr lang="es-MX" sz="2000" dirty="0"/>
              <a:t>ING. JANETH MONTERO</a:t>
            </a:r>
          </a:p>
        </p:txBody>
      </p:sp>
    </p:spTree>
    <p:extLst>
      <p:ext uri="{BB962C8B-B14F-4D97-AF65-F5344CB8AC3E}">
        <p14:creationId xmlns:p14="http://schemas.microsoft.com/office/powerpoint/2010/main" val="3361865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EA1E2-6B5A-8DA0-696D-9E5CC81F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3" y="299357"/>
            <a:ext cx="10776857" cy="756557"/>
          </a:xfrm>
        </p:spPr>
        <p:txBody>
          <a:bodyPr/>
          <a:lstStyle/>
          <a:p>
            <a:r>
              <a:rPr lang="es-MX" dirty="0"/>
              <a:t>Patrones arquitectónicos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10318A-1BFA-3222-E301-C903815F7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0743" y="1069067"/>
            <a:ext cx="5404757" cy="2632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1600" b="1" dirty="0">
                <a:solidFill>
                  <a:srgbClr val="00B050"/>
                </a:solidFill>
              </a:rPr>
              <a:t>MVC (MODELO-VISTA-CONTROLADOR):</a:t>
            </a:r>
          </a:p>
          <a:p>
            <a:r>
              <a:rPr lang="es-ES" sz="1600" b="1" dirty="0"/>
              <a:t>Descripción: </a:t>
            </a:r>
            <a:r>
              <a:rPr lang="es-ES" sz="1600" dirty="0"/>
              <a:t>Divide la aplicación en tres componentes: Modelo (datos), Vista (interfaz) y Controlador (lógica). Cada uno tiene una función clara.</a:t>
            </a:r>
          </a:p>
          <a:p>
            <a:r>
              <a:rPr lang="es-ES" sz="1600" b="1" dirty="0"/>
              <a:t>Características: </a:t>
            </a:r>
            <a:r>
              <a:rPr lang="es-ES" sz="1600" dirty="0"/>
              <a:t>Separación de preocupaciones, modularidad y mantenibilidad.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3FF010-F74C-EFAA-742A-6AEE9933E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399" y="1069068"/>
            <a:ext cx="5404757" cy="27409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600" b="1" dirty="0">
                <a:solidFill>
                  <a:srgbClr val="00B050"/>
                </a:solidFill>
              </a:rPr>
              <a:t>MODELO-VISTA-PRESENTADOR (MVP):</a:t>
            </a:r>
          </a:p>
          <a:p>
            <a:r>
              <a:rPr lang="es-ES" sz="1600" b="1" dirty="0"/>
              <a:t>Descripción: </a:t>
            </a:r>
            <a:r>
              <a:rPr lang="es-ES" sz="1600" dirty="0"/>
              <a:t>Divide la aplicación en tres componentes: el Modelo, la Vista y el Presentador. Se centra en separar las preocupaciones y mejorar la modularidad y la </a:t>
            </a:r>
            <a:r>
              <a:rPr lang="es-ES" sz="1600" dirty="0" err="1"/>
              <a:t>testabilidad</a:t>
            </a:r>
            <a:r>
              <a:rPr lang="es-ES" sz="1600" dirty="0"/>
              <a:t> de la aplicación.</a:t>
            </a:r>
          </a:p>
          <a:p>
            <a:r>
              <a:rPr lang="es-ES" sz="1600" b="1" dirty="0"/>
              <a:t>Características: </a:t>
            </a:r>
            <a:r>
              <a:rPr lang="es-ES" sz="1600" dirty="0"/>
              <a:t>Mayor control sobre la lógica de presentación, pruebas unitarias más sencillas, facilidad para adaptarse a diferentes plataformas.</a:t>
            </a:r>
            <a:endParaRPr lang="es-MX" sz="1600" dirty="0"/>
          </a:p>
        </p:txBody>
      </p:sp>
      <p:pic>
        <p:nvPicPr>
          <p:cNvPr id="12296" name="Picture 8" descr="Resuelta] model-view-controller | ¿Qué es el Model View">
            <a:extLst>
              <a:ext uri="{FF2B5EF4-FFF2-40B4-BE49-F238E27FC236}">
                <a16:creationId xmlns:a16="http://schemas.microsoft.com/office/drawing/2014/main" id="{8AF5FE46-93D5-1238-D055-C1BAA2AD6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2"/>
          <a:stretch/>
        </p:blipFill>
        <p:spPr bwMode="auto">
          <a:xfrm>
            <a:off x="7728573" y="3823154"/>
            <a:ext cx="2444407" cy="263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Resuelta] model-view-controller | ¿Qué es el Model View">
            <a:extLst>
              <a:ext uri="{FF2B5EF4-FFF2-40B4-BE49-F238E27FC236}">
                <a16:creationId xmlns:a16="http://schemas.microsoft.com/office/drawing/2014/main" id="{FEE93391-11C9-4E50-17FD-7933FC7B2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22"/>
          <a:stretch/>
        </p:blipFill>
        <p:spPr bwMode="auto">
          <a:xfrm>
            <a:off x="1980917" y="3823154"/>
            <a:ext cx="2444407" cy="263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424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EA1E2-6B5A-8DA0-696D-9E5CC81F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3" y="299357"/>
            <a:ext cx="10776857" cy="756557"/>
          </a:xfrm>
        </p:spPr>
        <p:txBody>
          <a:bodyPr/>
          <a:lstStyle/>
          <a:p>
            <a:r>
              <a:rPr lang="es-MX" dirty="0"/>
              <a:t>Patrones arquitectónicos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10318A-1BFA-3222-E301-C903815F7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0743" y="1069068"/>
            <a:ext cx="5404757" cy="2708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1600" b="1" dirty="0">
                <a:solidFill>
                  <a:srgbClr val="00B050"/>
                </a:solidFill>
              </a:rPr>
              <a:t>COMPONENT-BASED ARCHITECTURE:</a:t>
            </a:r>
          </a:p>
          <a:p>
            <a:r>
              <a:rPr lang="es-ES" sz="1600" b="1" dirty="0"/>
              <a:t>Descripción: </a:t>
            </a:r>
            <a:r>
              <a:rPr lang="es-ES" sz="1600" dirty="0"/>
              <a:t>Diseña la aplicación en componentes reutilizables y autocontenidos, cada uno con su propia lógica y vista.</a:t>
            </a:r>
          </a:p>
          <a:p>
            <a:r>
              <a:rPr lang="es-ES" sz="1600" b="1" dirty="0"/>
              <a:t>Características</a:t>
            </a:r>
            <a:r>
              <a:rPr lang="es-ES" sz="1600" dirty="0"/>
              <a:t>: Modularidad, reutilización y mantenibilidad al construir y combinar componentes.</a:t>
            </a:r>
            <a:endParaRPr lang="es-MX" sz="16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3FF010-F74C-EFAA-742A-6AEE9933E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399" y="1069068"/>
            <a:ext cx="5404757" cy="2708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600" b="1" dirty="0">
                <a:solidFill>
                  <a:srgbClr val="00B050"/>
                </a:solidFill>
              </a:rPr>
              <a:t>AGENTE DE SERVICIO (SERVICE BROKER PATTERN)</a:t>
            </a:r>
            <a:r>
              <a:rPr lang="es-MX" sz="1600" b="1" dirty="0">
                <a:solidFill>
                  <a:srgbClr val="00B050"/>
                </a:solidFill>
              </a:rPr>
              <a:t>:</a:t>
            </a:r>
          </a:p>
          <a:p>
            <a:r>
              <a:rPr lang="es-ES" sz="1600" b="1" dirty="0"/>
              <a:t>Descripción: F</a:t>
            </a:r>
            <a:r>
              <a:rPr lang="es-ES" sz="1600" dirty="0"/>
              <a:t>acilita la comunicación entre servicios o componentes en sistemas distribuidos. Utiliza un agente intermediario para gestionar la interacción entre los servicios, logrando un desacoplamiento y flexibilidad.</a:t>
            </a:r>
          </a:p>
          <a:p>
            <a:r>
              <a:rPr lang="es-ES" sz="1600" b="1" dirty="0"/>
              <a:t>Características: </a:t>
            </a:r>
            <a:r>
              <a:rPr lang="es-ES" sz="1600" dirty="0"/>
              <a:t>especialmente útil en sistemas distribuidos, microservicios y arquitecturas orientadas a eventos.</a:t>
            </a:r>
            <a:endParaRPr lang="es-MX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4173DA5-729A-F0B0-72E7-B80100A7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394" y="3934700"/>
            <a:ext cx="3998742" cy="1854232"/>
          </a:xfrm>
          <a:prstGeom prst="rect">
            <a:avLst/>
          </a:prstGeom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500FA457-AB5E-C611-F9EB-F39C8BFDA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005" y="3867162"/>
            <a:ext cx="4156763" cy="198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154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224C41-2168-C5E9-AAA9-891C0786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 EN el frontend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59C1F8E-68BB-E6B1-392A-C5DDF1C44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8968740" cy="876300"/>
          </a:xfrm>
        </p:spPr>
        <p:txBody>
          <a:bodyPr/>
          <a:lstStyle/>
          <a:p>
            <a:r>
              <a:rPr lang="es-MX" dirty="0"/>
              <a:t>Arquitectura frontend, Arquitectura de framework y arquitectura de código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A93E2F-54CF-E9E6-9490-048E17D9A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5" b="64852"/>
          <a:stretch/>
        </p:blipFill>
        <p:spPr>
          <a:xfrm>
            <a:off x="8291094" y="-27431"/>
            <a:ext cx="3900905" cy="1219199"/>
          </a:xfrm>
          <a:prstGeom prst="rect">
            <a:avLst/>
          </a:prstGeom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86CA6686-784D-8507-9F16-0709EEF27113}"/>
              </a:ext>
            </a:extLst>
          </p:cNvPr>
          <p:cNvSpPr txBox="1">
            <a:spLocks/>
          </p:cNvSpPr>
          <p:nvPr/>
        </p:nvSpPr>
        <p:spPr>
          <a:xfrm>
            <a:off x="9244584" y="1172857"/>
            <a:ext cx="2865119" cy="2109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rgbClr val="3F185B"/>
                </a:solidFill>
              </a:rPr>
              <a:t>“La arquitectura del frontend es el arte de crear sistemas flexibles que permitan cambios sin romper lo que ya funciona.”</a:t>
            </a:r>
          </a:p>
          <a:p>
            <a:pPr algn="ctr"/>
            <a:r>
              <a:rPr lang="es-MX" sz="1800" i="1" dirty="0">
                <a:solidFill>
                  <a:srgbClr val="3F185B"/>
                </a:solidFill>
              </a:rPr>
              <a:t>- </a:t>
            </a:r>
            <a:r>
              <a:rPr lang="es-MX" sz="1800" i="1" dirty="0" err="1">
                <a:solidFill>
                  <a:srgbClr val="3F185B"/>
                </a:solidFill>
              </a:rPr>
              <a:t>Vitaly</a:t>
            </a:r>
            <a:r>
              <a:rPr lang="es-MX" sz="1800" i="1" dirty="0">
                <a:solidFill>
                  <a:srgbClr val="3F185B"/>
                </a:solidFill>
              </a:rPr>
              <a:t> Friedman</a:t>
            </a:r>
          </a:p>
        </p:txBody>
      </p:sp>
    </p:spTree>
    <p:extLst>
      <p:ext uri="{BB962C8B-B14F-4D97-AF65-F5344CB8AC3E}">
        <p14:creationId xmlns:p14="http://schemas.microsoft.com/office/powerpoint/2010/main" val="2656345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28676-23E7-BC4D-9825-EAB13391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15" y="647701"/>
            <a:ext cx="10886486" cy="723900"/>
          </a:xfrm>
        </p:spPr>
        <p:txBody>
          <a:bodyPr/>
          <a:lstStyle/>
          <a:p>
            <a:r>
              <a:rPr lang="es-MX" dirty="0"/>
              <a:t>Arquitectura de frontend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F900C6-4E04-6EA6-BB37-4A78B7B08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14" y="1469572"/>
            <a:ext cx="7403057" cy="4985657"/>
          </a:xfrm>
        </p:spPr>
        <p:txBody>
          <a:bodyPr>
            <a:normAutofit/>
          </a:bodyPr>
          <a:lstStyle/>
          <a:p>
            <a:r>
              <a:rPr lang="es-ES" sz="1800" dirty="0"/>
              <a:t>La arquitectura frontend se refiere a la </a:t>
            </a:r>
            <a:r>
              <a:rPr lang="es-ES" sz="1800" b="1" dirty="0">
                <a:solidFill>
                  <a:srgbClr val="00B050"/>
                </a:solidFill>
              </a:rPr>
              <a:t>estructura general </a:t>
            </a:r>
            <a:r>
              <a:rPr lang="es-ES" sz="1800" dirty="0"/>
              <a:t>y la </a:t>
            </a:r>
            <a:r>
              <a:rPr lang="es-ES" sz="1800" b="1" dirty="0">
                <a:solidFill>
                  <a:srgbClr val="00B050"/>
                </a:solidFill>
              </a:rPr>
              <a:t>organización </a:t>
            </a:r>
            <a:r>
              <a:rPr lang="es-ES" sz="1800" dirty="0"/>
              <a:t>de una aplicación.</a:t>
            </a:r>
          </a:p>
          <a:p>
            <a:r>
              <a:rPr lang="es-ES" sz="1800" dirty="0"/>
              <a:t>Incluye la disposición de los componentes, la forma en que se comunican entre sí y cómo se gestionan los datos y el estado.</a:t>
            </a:r>
          </a:p>
          <a:p>
            <a:r>
              <a:rPr lang="es-ES" sz="1800" dirty="0"/>
              <a:t>Define cómo se organiza y despliega la interfaz de usuario para lograr una experiencia coherente y eficiente para los usuarios.</a:t>
            </a:r>
          </a:p>
          <a:p>
            <a:r>
              <a:rPr lang="es-ES" sz="1800" dirty="0"/>
              <a:t>Es una </a:t>
            </a:r>
            <a:r>
              <a:rPr lang="es-ES" sz="1800" b="1" dirty="0">
                <a:solidFill>
                  <a:srgbClr val="00B050"/>
                </a:solidFill>
              </a:rPr>
              <a:t>visión amplia </a:t>
            </a:r>
            <a:r>
              <a:rPr lang="es-ES" sz="1800" dirty="0"/>
              <a:t>de cómo se estructura y se organiza el código en el frontend.</a:t>
            </a:r>
          </a:p>
          <a:p>
            <a:endParaRPr lang="es-MX" sz="1800" dirty="0"/>
          </a:p>
          <a:p>
            <a:pPr marL="0" indent="0" algn="ctr">
              <a:buNone/>
            </a:pPr>
            <a:r>
              <a:rPr lang="es-MX" sz="1800" b="1" dirty="0"/>
              <a:t>Componentes </a:t>
            </a:r>
            <a:r>
              <a:rPr lang="es-MX" sz="1800" b="1" dirty="0">
                <a:solidFill>
                  <a:srgbClr val="00B050"/>
                </a:solidFill>
              </a:rPr>
              <a:t>+ </a:t>
            </a:r>
            <a:r>
              <a:rPr lang="es-MX" sz="1800" b="1" dirty="0"/>
              <a:t>interacción de componentes </a:t>
            </a:r>
            <a:r>
              <a:rPr lang="es-MX" sz="1800" b="1" dirty="0">
                <a:solidFill>
                  <a:srgbClr val="00B050"/>
                </a:solidFill>
              </a:rPr>
              <a:t>+ </a:t>
            </a:r>
            <a:r>
              <a:rPr lang="es-MX" sz="1800" b="1" dirty="0"/>
              <a:t>gestión de datos y estado</a:t>
            </a:r>
          </a:p>
          <a:p>
            <a:pPr marL="0" indent="0" algn="ctr">
              <a:buNone/>
            </a:pPr>
            <a:endParaRPr lang="es-MX" sz="1800" dirty="0"/>
          </a:p>
          <a:p>
            <a:pPr marL="0" indent="0">
              <a:buNone/>
            </a:pPr>
            <a:r>
              <a:rPr lang="es-MX" sz="1800" b="1" u="sng" dirty="0"/>
              <a:t>Patrones de diseño:</a:t>
            </a:r>
            <a:r>
              <a:rPr lang="es-MX" sz="1800" dirty="0"/>
              <a:t> MVC, MVVM, FLUX</a:t>
            </a:r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CB5F26-464E-19CB-11AC-425E0C2DF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308" y="2253343"/>
            <a:ext cx="3244384" cy="30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55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28676-23E7-BC4D-9825-EAB13391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 de los frameworks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F900C6-4E04-6EA6-BB37-4A78B7B08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2" y="2095500"/>
            <a:ext cx="5269458" cy="3848100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Los frameworks frontend, como Angular, React y Vue.js, tienen su propia arquitectura interna. </a:t>
            </a:r>
          </a:p>
          <a:p>
            <a:r>
              <a:rPr lang="es-ES" dirty="0"/>
              <a:t>Estos frameworks ofrecen una estructura y patrones predefinidos para el desarrollo de aplicaciones. </a:t>
            </a:r>
          </a:p>
          <a:p>
            <a:r>
              <a:rPr lang="es-ES" dirty="0"/>
              <a:t>Tienen su propio conjunto de reglas, convenciones y componentes que facilitan la creación de aplicaciones más rápido y con una arquitectura más coherente.</a:t>
            </a:r>
          </a:p>
          <a:p>
            <a:endParaRPr lang="es-ES" dirty="0"/>
          </a:p>
          <a:p>
            <a:pPr marL="0" indent="0" algn="ctr">
              <a:buNone/>
            </a:pPr>
            <a:r>
              <a:rPr lang="es-ES" sz="2400" b="1" dirty="0"/>
              <a:t>Estructuras </a:t>
            </a:r>
            <a:r>
              <a:rPr lang="es-ES" sz="2400" b="1" dirty="0">
                <a:solidFill>
                  <a:srgbClr val="00B050"/>
                </a:solidFill>
              </a:rPr>
              <a:t>+</a:t>
            </a:r>
            <a:r>
              <a:rPr lang="es-ES" sz="2400" b="1" dirty="0"/>
              <a:t> Patrones</a:t>
            </a:r>
            <a:endParaRPr lang="es-MX" sz="2400" b="1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DA845C4-416D-0186-0DFB-EA80498695E7}"/>
              </a:ext>
            </a:extLst>
          </p:cNvPr>
          <p:cNvGrpSpPr/>
          <p:nvPr/>
        </p:nvGrpSpPr>
        <p:grpSpPr>
          <a:xfrm>
            <a:off x="6554997" y="2637065"/>
            <a:ext cx="4984631" cy="3022725"/>
            <a:chOff x="6554997" y="2528207"/>
            <a:chExt cx="4984631" cy="3022725"/>
          </a:xfrm>
        </p:grpSpPr>
        <p:pic>
          <p:nvPicPr>
            <p:cNvPr id="6146" name="Picture 2" descr="Angular - Introducción a los conceptos de Angular">
              <a:extLst>
                <a:ext uri="{FF2B5EF4-FFF2-40B4-BE49-F238E27FC236}">
                  <a16:creationId xmlns:a16="http://schemas.microsoft.com/office/drawing/2014/main" id="{D7D3F9D9-3DBB-035F-2960-F9322DF7CC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4997" y="2528207"/>
              <a:ext cx="4984631" cy="253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4342B1B-7686-3BF7-5725-07B71C6C969C}"/>
                </a:ext>
              </a:extLst>
            </p:cNvPr>
            <p:cNvSpPr txBox="1"/>
            <p:nvPr/>
          </p:nvSpPr>
          <p:spPr>
            <a:xfrm>
              <a:off x="7190874" y="5181600"/>
              <a:ext cx="3712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i="1" dirty="0"/>
                <a:t>Arquitectura de aplicación angular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52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47B0F-01FD-85B2-209C-1011B76D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549729"/>
            <a:ext cx="10625229" cy="723900"/>
          </a:xfrm>
        </p:spPr>
        <p:txBody>
          <a:bodyPr>
            <a:normAutofit/>
          </a:bodyPr>
          <a:lstStyle/>
          <a:p>
            <a:r>
              <a:rPr lang="es-MX" dirty="0"/>
              <a:t>Arquitectura de código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00F5D7-E61B-49A1-EC67-BCBC4B0F0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2" y="1382487"/>
            <a:ext cx="7228885" cy="51380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1800" dirty="0"/>
              <a:t>Se centra en cómo se organiza y estructura el código dentro de la aplicación, independientemente del framework utilizado e involucra:</a:t>
            </a:r>
          </a:p>
          <a:p>
            <a:r>
              <a:rPr lang="es-ES" sz="1800" b="1" dirty="0">
                <a:solidFill>
                  <a:srgbClr val="00B050"/>
                </a:solidFill>
              </a:rPr>
              <a:t>Organización de código: </a:t>
            </a:r>
            <a:r>
              <a:rPr lang="es-ES" sz="1800" dirty="0"/>
              <a:t>organizar en módulos, componentes y servicios para una mejor organización y mantenibilidad.</a:t>
            </a:r>
            <a:endParaRPr lang="es-ES" sz="1800" b="1" dirty="0">
              <a:solidFill>
                <a:srgbClr val="00B050"/>
              </a:solidFill>
            </a:endParaRPr>
          </a:p>
          <a:p>
            <a:r>
              <a:rPr lang="es-ES" sz="1800" b="1" dirty="0">
                <a:solidFill>
                  <a:srgbClr val="00B050"/>
                </a:solidFill>
              </a:rPr>
              <a:t>Código limpio: </a:t>
            </a:r>
            <a:r>
              <a:rPr lang="es-ES" sz="1800" dirty="0"/>
              <a:t>nombrado significativo, tamaño de funciones, clases y módulos, evitar duplicación,  </a:t>
            </a:r>
            <a:r>
              <a:rPr lang="es-ES" sz="1800" dirty="0" err="1"/>
              <a:t>refactoring</a:t>
            </a:r>
            <a:r>
              <a:rPr lang="es-ES" sz="1800" dirty="0"/>
              <a:t>, etc.</a:t>
            </a:r>
          </a:p>
          <a:p>
            <a:r>
              <a:rPr lang="es-ES" sz="1800" b="1" dirty="0">
                <a:solidFill>
                  <a:srgbClr val="00B050"/>
                </a:solidFill>
              </a:rPr>
              <a:t>Patrones de diseño: </a:t>
            </a:r>
            <a:r>
              <a:rPr lang="es-ES" sz="1800" dirty="0"/>
              <a:t>dictados por los frameworks y/o adoptados para el desarrollo.</a:t>
            </a:r>
          </a:p>
          <a:p>
            <a:r>
              <a:rPr lang="es-MX" sz="1800" b="1" dirty="0">
                <a:solidFill>
                  <a:srgbClr val="00B050"/>
                </a:solidFill>
              </a:rPr>
              <a:t>Gestión de estado:</a:t>
            </a:r>
            <a:r>
              <a:rPr lang="es-MX" sz="1800" dirty="0"/>
              <a:t> estados locales, estados globales o herramientas como </a:t>
            </a:r>
            <a:r>
              <a:rPr lang="es-MX" sz="1800" dirty="0" err="1"/>
              <a:t>redux</a:t>
            </a:r>
            <a:r>
              <a:rPr lang="es-MX" sz="1800" dirty="0"/>
              <a:t>.</a:t>
            </a:r>
          </a:p>
          <a:p>
            <a:r>
              <a:rPr lang="es-MX" sz="1800" b="1" dirty="0">
                <a:solidFill>
                  <a:srgbClr val="00B050"/>
                </a:solidFill>
              </a:rPr>
              <a:t>Rutas y navegación: </a:t>
            </a:r>
            <a:r>
              <a:rPr lang="es-MX" sz="1800" dirty="0"/>
              <a:t>enrutadores integrados en frameworks o librerías.</a:t>
            </a:r>
          </a:p>
          <a:p>
            <a:r>
              <a:rPr lang="es-MX" sz="1800" b="1" dirty="0">
                <a:solidFill>
                  <a:srgbClr val="00B050"/>
                </a:solidFill>
              </a:rPr>
              <a:t>Optimización y rendimiento: </a:t>
            </a:r>
            <a:r>
              <a:rPr lang="es-MX" sz="1800" dirty="0"/>
              <a:t>técnicas de carga diferida, código dividido, manejo de imágenes.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C519AF-E83A-4C64-2CFC-0B47B02DD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0" y="4102038"/>
            <a:ext cx="2419350" cy="2305050"/>
          </a:xfrm>
          <a:prstGeom prst="rect">
            <a:avLst/>
          </a:prstGeom>
        </p:spPr>
      </p:pic>
      <p:pic>
        <p:nvPicPr>
          <p:cNvPr id="13314" name="Picture 2" descr="Differences Between Component and Module in Angular | by Miroslav  Maksimovic | The Startup | Medium">
            <a:extLst>
              <a:ext uri="{FF2B5EF4-FFF2-40B4-BE49-F238E27FC236}">
                <a16:creationId xmlns:a16="http://schemas.microsoft.com/office/drawing/2014/main" id="{0B968667-3E62-E4D1-5381-545E7F494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7" r="13692"/>
          <a:stretch/>
        </p:blipFill>
        <p:spPr bwMode="auto">
          <a:xfrm>
            <a:off x="8066178" y="1273629"/>
            <a:ext cx="3592421" cy="2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871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C1025-DF17-7D43-8A31-0244234A5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46" y="375558"/>
            <a:ext cx="10625229" cy="800100"/>
          </a:xfrm>
        </p:spPr>
        <p:txBody>
          <a:bodyPr>
            <a:normAutofit fontScale="90000"/>
          </a:bodyPr>
          <a:lstStyle/>
          <a:p>
            <a:r>
              <a:rPr lang="es-MX" dirty="0"/>
              <a:t>PRINCIPIOS para construcción de </a:t>
            </a:r>
            <a:r>
              <a:rPr lang="es-MX" dirty="0" err="1"/>
              <a:t>codigo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EA00F3-3981-F809-B520-A43D513DA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6" y="1333499"/>
            <a:ext cx="5439254" cy="5148943"/>
          </a:xfrm>
        </p:spPr>
        <p:txBody>
          <a:bodyPr>
            <a:norm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Separación de responsabilidades: </a:t>
            </a:r>
            <a:r>
              <a:rPr lang="es-ES" sz="1600" dirty="0"/>
              <a:t>dividir el código en partes más pequeñas y manejables, cada una de las cuales se encarga de una tarea específica.</a:t>
            </a:r>
            <a:endParaRPr lang="es-MX" sz="1600" dirty="0"/>
          </a:p>
          <a:p>
            <a:r>
              <a:rPr lang="es-MX" sz="1600" b="1" dirty="0">
                <a:solidFill>
                  <a:srgbClr val="00B050"/>
                </a:solidFill>
              </a:rPr>
              <a:t>DRY: </a:t>
            </a:r>
            <a:r>
              <a:rPr lang="es-MX" sz="1600" dirty="0"/>
              <a:t>(</a:t>
            </a:r>
            <a:r>
              <a:rPr lang="es-MX" sz="1600" dirty="0" err="1"/>
              <a:t>Don't</a:t>
            </a:r>
            <a:r>
              <a:rPr lang="es-MX" sz="1600" dirty="0"/>
              <a:t> </a:t>
            </a:r>
            <a:r>
              <a:rPr lang="es-MX" sz="1600" dirty="0" err="1"/>
              <a:t>Repeat</a:t>
            </a:r>
            <a:r>
              <a:rPr lang="es-MX" sz="1600" dirty="0"/>
              <a:t> </a:t>
            </a:r>
            <a:r>
              <a:rPr lang="es-MX" sz="1600" dirty="0" err="1"/>
              <a:t>Yourself</a:t>
            </a:r>
            <a:r>
              <a:rPr lang="es-MX" sz="1600" dirty="0"/>
              <a:t>) </a:t>
            </a:r>
            <a:r>
              <a:rPr lang="es-ES" sz="1600" dirty="0"/>
              <a:t>Evita la duplicación de código en el sistema.</a:t>
            </a:r>
            <a:endParaRPr lang="es-MX" sz="1600" dirty="0"/>
          </a:p>
          <a:p>
            <a:r>
              <a:rPr lang="es-MX" sz="1600" b="1" dirty="0">
                <a:solidFill>
                  <a:srgbClr val="00B050"/>
                </a:solidFill>
              </a:rPr>
              <a:t>KISS:</a:t>
            </a:r>
            <a:r>
              <a:rPr lang="es-MX" sz="1600" dirty="0"/>
              <a:t> (</a:t>
            </a:r>
            <a:r>
              <a:rPr lang="es-MX" sz="1600" dirty="0" err="1"/>
              <a:t>Keep</a:t>
            </a:r>
            <a:r>
              <a:rPr lang="es-MX" sz="1600" dirty="0"/>
              <a:t> </a:t>
            </a:r>
            <a:r>
              <a:rPr lang="es-MX" sz="1600" dirty="0" err="1"/>
              <a:t>It</a:t>
            </a:r>
            <a:r>
              <a:rPr lang="es-MX" sz="1600" dirty="0"/>
              <a:t> Simple, </a:t>
            </a:r>
            <a:r>
              <a:rPr lang="es-MX" sz="1600" dirty="0" err="1"/>
              <a:t>Stupid</a:t>
            </a:r>
            <a:r>
              <a:rPr lang="es-MX" sz="1600" dirty="0"/>
              <a:t>) </a:t>
            </a:r>
            <a:r>
              <a:rPr lang="es-ES" sz="1600" dirty="0"/>
              <a:t>Mantén las soluciones y el diseño lo más simples posible.</a:t>
            </a:r>
          </a:p>
          <a:p>
            <a:r>
              <a:rPr lang="es-MX" sz="1600" b="1" dirty="0">
                <a:solidFill>
                  <a:srgbClr val="00B050"/>
                </a:solidFill>
              </a:rPr>
              <a:t>YAGNI: </a:t>
            </a:r>
            <a:r>
              <a:rPr lang="es-MX" sz="1600" dirty="0"/>
              <a:t>(</a:t>
            </a:r>
            <a:r>
              <a:rPr lang="es-MX" sz="1600" dirty="0" err="1"/>
              <a:t>You</a:t>
            </a:r>
            <a:r>
              <a:rPr lang="es-MX" sz="1600" dirty="0"/>
              <a:t> </a:t>
            </a:r>
            <a:r>
              <a:rPr lang="es-MX" sz="1600" dirty="0" err="1"/>
              <a:t>Aren´t</a:t>
            </a:r>
            <a:r>
              <a:rPr lang="es-MX" sz="1600" dirty="0"/>
              <a:t> </a:t>
            </a:r>
            <a:r>
              <a:rPr lang="es-MX" sz="1600" dirty="0" err="1"/>
              <a:t>Gonna</a:t>
            </a:r>
            <a:r>
              <a:rPr lang="es-MX" sz="1600" dirty="0"/>
              <a:t> </a:t>
            </a:r>
            <a:r>
              <a:rPr lang="es-MX" sz="1600" dirty="0" err="1"/>
              <a:t>Need</a:t>
            </a:r>
            <a:r>
              <a:rPr lang="es-MX" sz="1600" dirty="0"/>
              <a:t> </a:t>
            </a:r>
            <a:r>
              <a:rPr lang="es-MX" sz="1600" dirty="0" err="1"/>
              <a:t>It</a:t>
            </a:r>
            <a:r>
              <a:rPr lang="es-MX" sz="1600" dirty="0"/>
              <a:t>) Desarrolla solo el código necesario.</a:t>
            </a:r>
          </a:p>
          <a:p>
            <a:r>
              <a:rPr lang="es-MX" sz="1600" b="1" dirty="0">
                <a:solidFill>
                  <a:srgbClr val="00B050"/>
                </a:solidFill>
              </a:rPr>
              <a:t>SOLID: </a:t>
            </a:r>
            <a:r>
              <a:rPr lang="es-ES" sz="1600" b="1" dirty="0"/>
              <a:t>	S</a:t>
            </a:r>
            <a:r>
              <a:rPr lang="es-ES" sz="1600" dirty="0"/>
              <a:t> - Responsabilidad única, </a:t>
            </a:r>
            <a:r>
              <a:rPr lang="es-ES" sz="1600" b="1" dirty="0"/>
              <a:t>O</a:t>
            </a:r>
            <a:r>
              <a:rPr lang="es-ES" sz="1600" dirty="0"/>
              <a:t> - Abierto/Cerrado, </a:t>
            </a:r>
            <a:r>
              <a:rPr lang="es-ES" sz="1600" b="1" dirty="0"/>
              <a:t>L</a:t>
            </a:r>
            <a:r>
              <a:rPr lang="es-ES" sz="1600" dirty="0"/>
              <a:t> - Sustitución de </a:t>
            </a:r>
            <a:r>
              <a:rPr lang="es-ES" sz="1600" dirty="0" err="1"/>
              <a:t>Liskov</a:t>
            </a:r>
            <a:r>
              <a:rPr lang="es-ES" sz="1600" dirty="0"/>
              <a:t>, </a:t>
            </a:r>
            <a:r>
              <a:rPr lang="es-ES" sz="1600" b="1" dirty="0"/>
              <a:t>I</a:t>
            </a:r>
            <a:r>
              <a:rPr lang="es-ES" sz="1600" dirty="0"/>
              <a:t> - Segregación de interfaces,  </a:t>
            </a:r>
            <a:r>
              <a:rPr lang="es-ES" sz="1600" b="1" dirty="0"/>
              <a:t>D</a:t>
            </a:r>
            <a:r>
              <a:rPr lang="es-ES" sz="1600" dirty="0"/>
              <a:t> - Inversión de dependencias.</a:t>
            </a:r>
            <a:endParaRPr lang="es-MX" sz="1600" dirty="0"/>
          </a:p>
          <a:p>
            <a:r>
              <a:rPr lang="es-MX" sz="1600" b="1" dirty="0">
                <a:solidFill>
                  <a:srgbClr val="00B050"/>
                </a:solidFill>
              </a:rPr>
              <a:t>Manifiesto ágil: </a:t>
            </a:r>
            <a:r>
              <a:rPr lang="es-ES" sz="1600" dirty="0"/>
              <a:t>declaración de valores y principios que guían el enfoque del desarrollo de software ágil.</a:t>
            </a:r>
            <a:endParaRPr lang="es-MX" sz="1600" dirty="0"/>
          </a:p>
          <a:p>
            <a:endParaRPr lang="es-MX" dirty="0"/>
          </a:p>
        </p:txBody>
      </p:sp>
      <p:pic>
        <p:nvPicPr>
          <p:cNvPr id="14338" name="Picture 2" descr="Principios de Diseño de Software - El Camino Dev">
            <a:extLst>
              <a:ext uri="{FF2B5EF4-FFF2-40B4-BE49-F238E27FC236}">
                <a16:creationId xmlns:a16="http://schemas.microsoft.com/office/drawing/2014/main" id="{098135E1-53B0-676F-F8EE-8B5D06DDF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028" y="1333499"/>
            <a:ext cx="3331028" cy="200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0AA29CA-F801-4785-B64E-27E2CB68A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120" y="3604575"/>
            <a:ext cx="2999014" cy="271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2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A7F80-35AF-1CDC-E980-F695B2A24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495300"/>
            <a:ext cx="10625229" cy="756557"/>
          </a:xfrm>
        </p:spPr>
        <p:txBody>
          <a:bodyPr/>
          <a:lstStyle/>
          <a:p>
            <a:r>
              <a:rPr lang="es-MX" dirty="0"/>
              <a:t>Deuda técnica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4E3343-782C-E874-5249-9A6ED4500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5" y="1339793"/>
            <a:ext cx="10620855" cy="2656114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Decisiones o soluciones técnicas tomadas con la intención de ahorrar tiempo o esfuerzo en el corto plazo, pero que a largo plazo pueden tener impactos negativos en la calidad, mantenibilidad y escalabilidad del sistema. </a:t>
            </a:r>
          </a:p>
          <a:p>
            <a:r>
              <a:rPr lang="es-ES" dirty="0"/>
              <a:t>Priorizar la calidad, la mantenibilidad y la escalabilidad en lugar de soluciones rápidas y de corto plazo es esencial. </a:t>
            </a:r>
          </a:p>
          <a:p>
            <a:r>
              <a:rPr lang="es-ES" dirty="0"/>
              <a:t>Esto implica invertir tiempo en pruebas, documentación, diseño de arquitectura adecuado y selección de tecnologías modernas y bien mantenidas.</a:t>
            </a:r>
            <a:endParaRPr lang="es-MX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177D1B1-2E44-5125-E1F7-D8C9F5806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6" r="24085"/>
          <a:stretch/>
        </p:blipFill>
        <p:spPr bwMode="auto">
          <a:xfrm>
            <a:off x="2348567" y="4173844"/>
            <a:ext cx="251121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La deuda técnica, uno de los mayores lastres de la agilidad | IT Masters Mag">
            <a:extLst>
              <a:ext uri="{FF2B5EF4-FFF2-40B4-BE49-F238E27FC236}">
                <a16:creationId xmlns:a16="http://schemas.microsoft.com/office/drawing/2014/main" id="{8979D007-DE22-EE90-AAD8-621337F86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9" r="19099"/>
          <a:stretch/>
        </p:blipFill>
        <p:spPr bwMode="auto">
          <a:xfrm>
            <a:off x="6838978" y="4083844"/>
            <a:ext cx="280416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98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F838FE-3DC1-1039-64DA-B3F28049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Pilares del frontend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080D20-C1DB-2828-9906-465FCB420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El código, El proceso y las herramientas, Testing y Documentación.</a:t>
            </a:r>
          </a:p>
          <a:p>
            <a:endParaRPr lang="es-MX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98C5A65-930C-4ADD-9D8C-CE4B402F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5" b="64852"/>
          <a:stretch/>
        </p:blipFill>
        <p:spPr>
          <a:xfrm>
            <a:off x="8291094" y="-27431"/>
            <a:ext cx="3900905" cy="1219199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7C8D15-88EE-4B1C-4A99-396B703D1A67}"/>
              </a:ext>
            </a:extLst>
          </p:cNvPr>
          <p:cNvSpPr txBox="1">
            <a:spLocks/>
          </p:cNvSpPr>
          <p:nvPr/>
        </p:nvSpPr>
        <p:spPr>
          <a:xfrm>
            <a:off x="9244584" y="1172857"/>
            <a:ext cx="2865119" cy="2109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rgbClr val="3F185B"/>
                </a:solidFill>
              </a:rPr>
              <a:t>“Un buen código es como un buen poema: claro, conciso y con un significado profundo.”</a:t>
            </a:r>
          </a:p>
          <a:p>
            <a:pPr algn="ctr"/>
            <a:r>
              <a:rPr lang="es-MX" sz="1800" i="1" dirty="0">
                <a:solidFill>
                  <a:srgbClr val="3F185B"/>
                </a:solidFill>
              </a:rPr>
              <a:t>- Grady Booch</a:t>
            </a:r>
          </a:p>
        </p:txBody>
      </p:sp>
    </p:spTree>
    <p:extLst>
      <p:ext uri="{BB962C8B-B14F-4D97-AF65-F5344CB8AC3E}">
        <p14:creationId xmlns:p14="http://schemas.microsoft.com/office/powerpoint/2010/main" val="827370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77272-2456-C403-904F-A8F0E9F14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718521"/>
          </a:xfrm>
        </p:spPr>
        <p:txBody>
          <a:bodyPr/>
          <a:lstStyle/>
          <a:p>
            <a:r>
              <a:rPr lang="es-MX" dirty="0"/>
              <a:t>El código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6503BA-18BE-F065-F6BD-45AA8F518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5" y="1600648"/>
            <a:ext cx="10620855" cy="3848100"/>
          </a:xfrm>
        </p:spPr>
        <p:txBody>
          <a:bodyPr/>
          <a:lstStyle/>
          <a:p>
            <a:r>
              <a:rPr lang="es-ES" dirty="0"/>
              <a:t>El código es el corazón de cualquier aplicación frontend. </a:t>
            </a:r>
          </a:p>
          <a:p>
            <a:r>
              <a:rPr lang="es-ES" dirty="0"/>
              <a:t>Es la implementación de la lógica que permite que la interfaz de usuario cobre vida.</a:t>
            </a:r>
          </a:p>
          <a:p>
            <a:r>
              <a:rPr lang="es-ES" dirty="0"/>
              <a:t>La calidad del código es crucial para la mantenibilidad, la escalabilidad y el rendimiento de la aplicación. </a:t>
            </a:r>
          </a:p>
          <a:p>
            <a:r>
              <a:rPr lang="es-ES" dirty="0"/>
              <a:t>El código limpio, bien estructurado y modular facilita la colaboración y las futuras modificaciones.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 algn="ctr">
              <a:buNone/>
            </a:pPr>
            <a:r>
              <a:rPr lang="es-MX" sz="2400" dirty="0">
                <a:solidFill>
                  <a:srgbClr val="00B050"/>
                </a:solidFill>
              </a:rPr>
              <a:t>Reusabilidad + Mantenibilidad + Optimización</a:t>
            </a:r>
          </a:p>
        </p:txBody>
      </p:sp>
    </p:spTree>
    <p:extLst>
      <p:ext uri="{BB962C8B-B14F-4D97-AF65-F5344CB8AC3E}">
        <p14:creationId xmlns:p14="http://schemas.microsoft.com/office/powerpoint/2010/main" val="3696510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B55D4E-DBDE-5934-8D65-D6ED45EE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62250"/>
            <a:ext cx="7696200" cy="2400300"/>
          </a:xfrm>
        </p:spPr>
        <p:txBody>
          <a:bodyPr>
            <a:normAutofit/>
          </a:bodyPr>
          <a:lstStyle/>
          <a:p>
            <a:r>
              <a:rPr lang="es-ES" dirty="0"/>
              <a:t>Introducción a la Arquitectura</a:t>
            </a: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E3E474-8ECA-20E8-33FD-A573F9316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467350"/>
            <a:ext cx="7696200" cy="876300"/>
          </a:xfrm>
        </p:spPr>
        <p:txBody>
          <a:bodyPr/>
          <a:lstStyle/>
          <a:p>
            <a:r>
              <a:rPr lang="es-MX" dirty="0"/>
              <a:t>Comprender su importancia e implicaciones.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F08400-1575-EA1F-AB73-0567C5B4A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5" b="64852"/>
          <a:stretch/>
        </p:blipFill>
        <p:spPr>
          <a:xfrm>
            <a:off x="8291094" y="-27431"/>
            <a:ext cx="3900905" cy="1219199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52B4298-F0DA-0EB5-5976-22514631D99F}"/>
              </a:ext>
            </a:extLst>
          </p:cNvPr>
          <p:cNvSpPr txBox="1">
            <a:spLocks/>
          </p:cNvSpPr>
          <p:nvPr/>
        </p:nvSpPr>
        <p:spPr>
          <a:xfrm>
            <a:off x="9244584" y="1172857"/>
            <a:ext cx="2865119" cy="2109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rgbClr val="3F185B"/>
                </a:solidFill>
              </a:rPr>
              <a:t>“La programación es una disciplina que se aprende mejor practicándola y estudiándola, pero también hay que aprender los fundamentos.”</a:t>
            </a:r>
          </a:p>
          <a:p>
            <a:pPr algn="ctr"/>
            <a:r>
              <a:rPr lang="es-MX" sz="1800" i="1" dirty="0">
                <a:solidFill>
                  <a:srgbClr val="3F185B"/>
                </a:solidFill>
              </a:rPr>
              <a:t>- Robert C. Martin (Tío Bob)</a:t>
            </a:r>
          </a:p>
        </p:txBody>
      </p:sp>
    </p:spTree>
    <p:extLst>
      <p:ext uri="{BB962C8B-B14F-4D97-AF65-F5344CB8AC3E}">
        <p14:creationId xmlns:p14="http://schemas.microsoft.com/office/powerpoint/2010/main" val="2614240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44EA796-9B35-5627-D830-61C4043CA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783068"/>
          </a:xfrm>
        </p:spPr>
        <p:txBody>
          <a:bodyPr/>
          <a:lstStyle/>
          <a:p>
            <a:r>
              <a:rPr lang="es-MX" dirty="0"/>
              <a:t>El código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9216312-D406-88F3-4B15-F87777DF1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1567625"/>
            <a:ext cx="5157787" cy="675641"/>
          </a:xfrm>
        </p:spPr>
        <p:txBody>
          <a:bodyPr/>
          <a:lstStyle/>
          <a:p>
            <a:r>
              <a:rPr lang="es-MX" cap="none" dirty="0">
                <a:solidFill>
                  <a:srgbClr val="00B050"/>
                </a:solidFill>
              </a:rPr>
              <a:t>ANALOGÍA: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E06F10-A513-2140-B6D1-5E22504AA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371" y="2248980"/>
            <a:ext cx="5157787" cy="41625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/>
              <a:t>CONTRUCCIÓN - EL CIMIENTO</a:t>
            </a:r>
          </a:p>
          <a:p>
            <a:r>
              <a:rPr lang="es-ES" dirty="0"/>
              <a:t>En una casa, el cimiento es la base que soporta toda la estructura. </a:t>
            </a:r>
          </a:p>
          <a:p>
            <a:r>
              <a:rPr lang="es-ES" dirty="0"/>
              <a:t>En el desarrollo frontend, el código es el equivalente al cimiento, un código bien escrito, modular y organizado es esencial para construir una base sólida para la aplicación.</a:t>
            </a:r>
            <a:endParaRPr lang="es-MX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6E0B1FF-1298-9564-9B2A-057470C16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0920" y="1567625"/>
            <a:ext cx="5183188" cy="675641"/>
          </a:xfrm>
        </p:spPr>
        <p:txBody>
          <a:bodyPr/>
          <a:lstStyle/>
          <a:p>
            <a:r>
              <a:rPr lang="es-MX" cap="none" dirty="0">
                <a:solidFill>
                  <a:srgbClr val="00B050"/>
                </a:solidFill>
              </a:rPr>
              <a:t>EN LA PRÁCTICA: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68E629B1-C2EA-D2D4-A6D4-9DBABF9223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0920" y="2248981"/>
            <a:ext cx="5183188" cy="4162576"/>
          </a:xfrm>
        </p:spPr>
        <p:txBody>
          <a:bodyPr>
            <a:normAutofit/>
          </a:bodyPr>
          <a:lstStyle/>
          <a:p>
            <a:r>
              <a:rPr lang="es-MX" dirty="0"/>
              <a:t>Escribir código limpio, legible, modular y bien organizado.</a:t>
            </a:r>
          </a:p>
          <a:p>
            <a:r>
              <a:rPr lang="es-MX" dirty="0"/>
              <a:t>Utilizar buenas prácticas como nomenclatura descriptiva, comentarios claros y estructura lógica.</a:t>
            </a:r>
          </a:p>
          <a:p>
            <a:r>
              <a:rPr lang="es-MX" dirty="0"/>
              <a:t>Utilización de patrones de diseño como SOLID y KISS.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28148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BB762C4F-CD29-653E-F03F-3C47990C4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04" y="0"/>
            <a:ext cx="9252472" cy="636409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8D4B11A-921D-B2FC-5F5D-B7F23C169D35}"/>
              </a:ext>
            </a:extLst>
          </p:cNvPr>
          <p:cNvSpPr txBox="1"/>
          <p:nvPr/>
        </p:nvSpPr>
        <p:spPr>
          <a:xfrm>
            <a:off x="2842591" y="6179425"/>
            <a:ext cx="6092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Ejemplo de refactorización de código con buenas practicas </a:t>
            </a:r>
          </a:p>
        </p:txBody>
      </p:sp>
    </p:spTree>
    <p:extLst>
      <p:ext uri="{BB962C8B-B14F-4D97-AF65-F5344CB8AC3E}">
        <p14:creationId xmlns:p14="http://schemas.microsoft.com/office/powerpoint/2010/main" val="1873345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02DB42-252F-6EE0-B11D-B57AF4595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858" y="371287"/>
            <a:ext cx="2539656" cy="558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88C4226-4D15-05E2-C6EF-37CCA2AC074C}"/>
              </a:ext>
            </a:extLst>
          </p:cNvPr>
          <p:cNvSpPr txBox="1"/>
          <p:nvPr/>
        </p:nvSpPr>
        <p:spPr>
          <a:xfrm>
            <a:off x="3173253" y="6221896"/>
            <a:ext cx="47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Ejemplo de arquitectura de código descriptiva</a:t>
            </a:r>
          </a:p>
        </p:txBody>
      </p:sp>
    </p:spTree>
    <p:extLst>
      <p:ext uri="{BB962C8B-B14F-4D97-AF65-F5344CB8AC3E}">
        <p14:creationId xmlns:p14="http://schemas.microsoft.com/office/powerpoint/2010/main" val="954831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D6ABC-C5C9-18A4-D4D3-625973C4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 proceso y las herramientas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EF2A6E-266F-8B87-7651-82A5E1A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El proceso de desarrollo frontend abarca todas las etapas, desde la definición de requisitos hasta la entrega final. </a:t>
            </a:r>
          </a:p>
          <a:p>
            <a:r>
              <a:rPr lang="es-ES" dirty="0"/>
              <a:t>Las herramientas utilizadas en cada etapa son esenciales para agilizar el flujo de trabajo.</a:t>
            </a:r>
          </a:p>
          <a:p>
            <a:r>
              <a:rPr lang="es-ES" dirty="0"/>
              <a:t>Adoptar prácticas ágiles, como metodologías de desarrollo y control de versiones, facilita la colaboración en equipo y permite ajustes eficientes durante el desarrollo.</a:t>
            </a:r>
          </a:p>
          <a:p>
            <a:endParaRPr lang="es-ES" dirty="0"/>
          </a:p>
          <a:p>
            <a:pPr marL="0" indent="0" algn="ctr">
              <a:buNone/>
            </a:pPr>
            <a:r>
              <a:rPr lang="es-ES" sz="2400" b="1" dirty="0">
                <a:solidFill>
                  <a:srgbClr val="00B050"/>
                </a:solidFill>
              </a:rPr>
              <a:t>Automatización + Colaboración + Control de versiones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39032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5E5F76E-20AE-91BF-9F24-C4500EE7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772310"/>
          </a:xfrm>
        </p:spPr>
        <p:txBody>
          <a:bodyPr/>
          <a:lstStyle/>
          <a:p>
            <a:r>
              <a:rPr lang="es-MX" dirty="0"/>
              <a:t>El proceso y las herramientas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D09D100-4DF3-0C7B-EC1E-D74373BF4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1420010"/>
            <a:ext cx="5157787" cy="675641"/>
          </a:xfrm>
        </p:spPr>
        <p:txBody>
          <a:bodyPr/>
          <a:lstStyle/>
          <a:p>
            <a:r>
              <a:rPr lang="es-MX" cap="none" dirty="0">
                <a:solidFill>
                  <a:srgbClr val="00B050"/>
                </a:solidFill>
              </a:rPr>
              <a:t>ANALOGÍA</a:t>
            </a:r>
            <a:endParaRPr lang="es-MX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81A1ABF-B6A1-C64D-1BBD-27009E1E1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371" y="2101365"/>
            <a:ext cx="5157787" cy="42133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b="1" dirty="0"/>
              <a:t>CONTRUCCIÓN - EL PROCESO DE CONSTRUCCIÓN</a:t>
            </a:r>
          </a:p>
          <a:p>
            <a:r>
              <a:rPr lang="es-ES" dirty="0"/>
              <a:t>En la construcción, seguir un proceso bien definido y utilizar herramientas adecuadas es clave para la eficiencia y calidad del proyecto. </a:t>
            </a:r>
          </a:p>
          <a:p>
            <a:r>
              <a:rPr lang="es-ES" dirty="0"/>
              <a:t>De manera similar, en el desarrollo frontend, tener un proceso establecido y utilizar herramientas apropiadas para el diseño, desarrollo y entrega, optimiza el flujo de trabajo.</a:t>
            </a:r>
            <a:endParaRPr lang="es-MX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C7C3256-8938-0393-42A7-7E756B1AC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0920" y="1420010"/>
            <a:ext cx="5183188" cy="675641"/>
          </a:xfrm>
        </p:spPr>
        <p:txBody>
          <a:bodyPr/>
          <a:lstStyle/>
          <a:p>
            <a:r>
              <a:rPr lang="es-MX" cap="none" dirty="0">
                <a:solidFill>
                  <a:srgbClr val="00B050"/>
                </a:solidFill>
              </a:rPr>
              <a:t>EN LA PRÁCTICA: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77023AC8-19BE-37C4-5DDF-470738094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0920" y="2101365"/>
            <a:ext cx="5183188" cy="4213373"/>
          </a:xfrm>
        </p:spPr>
        <p:txBody>
          <a:bodyPr>
            <a:normAutofit fontScale="85000" lnSpcReduction="20000"/>
          </a:bodyPr>
          <a:lstStyle/>
          <a:p>
            <a:r>
              <a:rPr lang="es-ES" b="1" dirty="0"/>
              <a:t>PROCESO:</a:t>
            </a:r>
            <a:r>
              <a:rPr lang="es-ES" dirty="0"/>
              <a:t> Establecer un proceso de desarrollo que incluya la planificación de tareas, la revisión de diseño y el uso de metodologías ágiles como Scrum.</a:t>
            </a:r>
            <a:endParaRPr lang="es-ES" b="1" dirty="0"/>
          </a:p>
          <a:p>
            <a:r>
              <a:rPr lang="es-ES" b="1" dirty="0"/>
              <a:t>AUTOMATIZACIÓN:</a:t>
            </a:r>
            <a:r>
              <a:rPr lang="es-ES" dirty="0"/>
              <a:t> Integrar herramientas de automatización en el proceso para agilizar el desarrollo y la implementación (integración continua-CI y entrega continua-CD). </a:t>
            </a:r>
          </a:p>
          <a:p>
            <a:r>
              <a:rPr lang="es-ES" b="1" dirty="0"/>
              <a:t>COLABORACION</a:t>
            </a:r>
            <a:r>
              <a:rPr lang="es-ES" dirty="0"/>
              <a:t>: Utilizar herramientas como </a:t>
            </a:r>
            <a:r>
              <a:rPr lang="es-ES" dirty="0" err="1"/>
              <a:t>Slack</a:t>
            </a:r>
            <a:r>
              <a:rPr lang="es-ES" dirty="0"/>
              <a:t> o Microsoft Teams para gestión de proyectos, comunicación y compartir avances.</a:t>
            </a:r>
          </a:p>
          <a:p>
            <a:r>
              <a:rPr lang="es-ES" b="1" dirty="0"/>
              <a:t>CONTROL DE VERSIONES:</a:t>
            </a:r>
            <a:r>
              <a:rPr lang="es-ES" dirty="0"/>
              <a:t> Utilizar Git y plataformas como GitHub o </a:t>
            </a:r>
            <a:r>
              <a:rPr lang="es-ES" dirty="0" err="1"/>
              <a:t>GitLab</a:t>
            </a:r>
            <a:r>
              <a:rPr lang="es-ES" dirty="0"/>
              <a:t> para gestionar el código fuente y colaborar en el desarrollo.</a:t>
            </a:r>
          </a:p>
        </p:txBody>
      </p:sp>
    </p:spTree>
    <p:extLst>
      <p:ext uri="{BB962C8B-B14F-4D97-AF65-F5344CB8AC3E}">
        <p14:creationId xmlns:p14="http://schemas.microsoft.com/office/powerpoint/2010/main" val="2273114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a Scrum: un resumen de los más populares">
            <a:extLst>
              <a:ext uri="{FF2B5EF4-FFF2-40B4-BE49-F238E27FC236}">
                <a16:creationId xmlns:a16="http://schemas.microsoft.com/office/drawing/2014/main" id="{C05CBACD-F5D3-017C-A4A1-016F301B1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0"/>
          <a:stretch/>
        </p:blipFill>
        <p:spPr bwMode="auto">
          <a:xfrm>
            <a:off x="3050111" y="268357"/>
            <a:ext cx="6091777" cy="55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33EAABE-4F53-90EB-C201-45E62BA76F7A}"/>
              </a:ext>
            </a:extLst>
          </p:cNvPr>
          <p:cNvSpPr txBox="1"/>
          <p:nvPr/>
        </p:nvSpPr>
        <p:spPr>
          <a:xfrm>
            <a:off x="5118652" y="6092687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Proceso en SCRUM</a:t>
            </a:r>
          </a:p>
        </p:txBody>
      </p:sp>
    </p:spTree>
    <p:extLst>
      <p:ext uri="{BB962C8B-B14F-4D97-AF65-F5344CB8AC3E}">
        <p14:creationId xmlns:p14="http://schemas.microsoft.com/office/powerpoint/2010/main" val="3206658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A3E4C3D-F74C-90CB-FED8-89A3759B9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95" y="388724"/>
            <a:ext cx="10018643" cy="5325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85E6BB-7397-4BAC-AA49-DCB40FDD5651}"/>
              </a:ext>
            </a:extLst>
          </p:cNvPr>
          <p:cNvSpPr txBox="1"/>
          <p:nvPr/>
        </p:nvSpPr>
        <p:spPr>
          <a:xfrm>
            <a:off x="3250094" y="6099944"/>
            <a:ext cx="629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IDE con integración de múltiples herramientas y extensiones</a:t>
            </a:r>
          </a:p>
        </p:txBody>
      </p:sp>
    </p:spTree>
    <p:extLst>
      <p:ext uri="{BB962C8B-B14F-4D97-AF65-F5344CB8AC3E}">
        <p14:creationId xmlns:p14="http://schemas.microsoft.com/office/powerpoint/2010/main" val="3724085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Dteam on Twitter: &quot;Sin una cultura DevOps y CI/CD las integraciones de  código y salidas a producción pueden ser un martirio Aprende a automatizar  y evitar esperar por el despliegue de tus">
            <a:extLst>
              <a:ext uri="{FF2B5EF4-FFF2-40B4-BE49-F238E27FC236}">
                <a16:creationId xmlns:a16="http://schemas.microsoft.com/office/drawing/2014/main" id="{A2094E75-1BB6-7AE3-022E-32F895E4C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5" b="61884"/>
          <a:stretch/>
        </p:blipFill>
        <p:spPr bwMode="auto">
          <a:xfrm>
            <a:off x="308114" y="2668654"/>
            <a:ext cx="5486400" cy="18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Dteam on Twitter: &quot;Sin una cultura DevOps y CI/CD las integraciones de  código y salidas a producción pueden ser un martirio Aprende a automatizar  y evitar esperar por el despliegue de tus">
            <a:extLst>
              <a:ext uri="{FF2B5EF4-FFF2-40B4-BE49-F238E27FC236}">
                <a16:creationId xmlns:a16="http://schemas.microsoft.com/office/drawing/2014/main" id="{A907090C-4F42-3D41-2842-3D144500A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82" b="6714"/>
          <a:stretch/>
        </p:blipFill>
        <p:spPr bwMode="auto">
          <a:xfrm>
            <a:off x="6228521" y="1739345"/>
            <a:ext cx="5486400" cy="371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B449611-714C-7CF8-A62D-97D9024121DB}"/>
              </a:ext>
            </a:extLst>
          </p:cNvPr>
          <p:cNvSpPr txBox="1"/>
          <p:nvPr/>
        </p:nvSpPr>
        <p:spPr>
          <a:xfrm>
            <a:off x="2381560" y="5923721"/>
            <a:ext cx="682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Comparación grafica de enfoque clásico sin DevOps y con DevOps</a:t>
            </a:r>
          </a:p>
        </p:txBody>
      </p:sp>
    </p:spTree>
    <p:extLst>
      <p:ext uri="{BB962C8B-B14F-4D97-AF65-F5344CB8AC3E}">
        <p14:creationId xmlns:p14="http://schemas.microsoft.com/office/powerpoint/2010/main" val="3235766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436F9E-5AA0-FDC8-AA70-4CE63BAE5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10625229" cy="697006"/>
          </a:xfrm>
        </p:spPr>
        <p:txBody>
          <a:bodyPr/>
          <a:lstStyle/>
          <a:p>
            <a:r>
              <a:rPr lang="es-MX" dirty="0"/>
              <a:t>testing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867B67-EF3A-BDDB-CC49-2035B116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484555"/>
            <a:ext cx="10620855" cy="4459045"/>
          </a:xfrm>
        </p:spPr>
        <p:txBody>
          <a:bodyPr>
            <a:normAutofit/>
          </a:bodyPr>
          <a:lstStyle/>
          <a:p>
            <a:r>
              <a:rPr lang="es-ES" dirty="0"/>
              <a:t>Las pruebas son esenciales para asegurar que la aplicación frontend funcione como se espera y se comporte correctamente en diferentes situaciones.</a:t>
            </a:r>
          </a:p>
          <a:p>
            <a:r>
              <a:rPr lang="es-ES" dirty="0"/>
              <a:t>Las pruebas unitarias, de integración y de extremo a extremo ayudan a detectar y resolver errores temprano en el proceso de desarrollo, mejorando la calidad general del software.</a:t>
            </a:r>
            <a:endParaRPr lang="es-MX" dirty="0"/>
          </a:p>
          <a:p>
            <a:r>
              <a:rPr lang="es-MX" dirty="0"/>
              <a:t>Al crear un sistema escalable y sostenible, debemos asegurar que el código que escribimos ayer no sea devaluado por el código que escribimos hoy.</a:t>
            </a:r>
          </a:p>
          <a:p>
            <a:r>
              <a:rPr lang="es-MX" dirty="0"/>
              <a:t>En base al tamaño y responsabilidades de los sistemas las pruebas suelen dividirse entre el frontend, el backend y la operación.</a:t>
            </a:r>
          </a:p>
          <a:p>
            <a:endParaRPr lang="es-MX" dirty="0"/>
          </a:p>
          <a:p>
            <a:pPr marL="0" indent="0" algn="ctr">
              <a:buNone/>
            </a:pPr>
            <a:r>
              <a:rPr lang="es-MX" sz="2400" b="1" dirty="0">
                <a:solidFill>
                  <a:srgbClr val="00B050"/>
                </a:solidFill>
              </a:rPr>
              <a:t>Cobertura + Pruebas automatizadas + Refactorización segura</a:t>
            </a:r>
          </a:p>
        </p:txBody>
      </p:sp>
    </p:spTree>
    <p:extLst>
      <p:ext uri="{BB962C8B-B14F-4D97-AF65-F5344CB8AC3E}">
        <p14:creationId xmlns:p14="http://schemas.microsoft.com/office/powerpoint/2010/main" val="371015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2914B6E-4253-162F-75E5-FB58AE0C7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793474"/>
          </a:xfrm>
        </p:spPr>
        <p:txBody>
          <a:bodyPr>
            <a:normAutofit/>
          </a:bodyPr>
          <a:lstStyle/>
          <a:p>
            <a:r>
              <a:rPr lang="es-MX" dirty="0"/>
              <a:t>testing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B05330-F262-3072-5589-C998B24AF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451" y="1441174"/>
            <a:ext cx="5157787" cy="675641"/>
          </a:xfrm>
        </p:spPr>
        <p:txBody>
          <a:bodyPr/>
          <a:lstStyle/>
          <a:p>
            <a:r>
              <a:rPr lang="es-MX" cap="none" dirty="0">
                <a:solidFill>
                  <a:srgbClr val="00B050"/>
                </a:solidFill>
              </a:rPr>
              <a:t>ANALOGÍA</a:t>
            </a:r>
            <a:endParaRPr lang="es-MX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8530F60-5A54-5487-1087-93D3B1CAA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451" y="2122530"/>
            <a:ext cx="5157787" cy="427827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b="1" dirty="0"/>
              <a:t>CONTRUCCIÓN - INSPECCIONES Y PRUEBAS</a:t>
            </a:r>
          </a:p>
          <a:p>
            <a:r>
              <a:rPr lang="es-ES" dirty="0"/>
              <a:t>Antes de entregar una casa, se realizan inspecciones para asegurarse de que todo esté en orden. </a:t>
            </a:r>
          </a:p>
          <a:p>
            <a:r>
              <a:rPr lang="es-ES" dirty="0"/>
              <a:t>En el desarrollo frontend, las pruebas son como esas inspecciones. Las pruebas exhaustivas garantizan que la aplicación funcione como se espera, minimizando errores y mejorando la calidad.</a:t>
            </a:r>
            <a:endParaRPr lang="es-MX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D374751-C0B6-6D56-0D94-73B1B3A40E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441174"/>
            <a:ext cx="5183188" cy="675641"/>
          </a:xfrm>
        </p:spPr>
        <p:txBody>
          <a:bodyPr/>
          <a:lstStyle/>
          <a:p>
            <a:r>
              <a:rPr lang="es-MX" cap="none" dirty="0">
                <a:solidFill>
                  <a:srgbClr val="00B050"/>
                </a:solidFill>
              </a:rPr>
              <a:t>EN LA PRÁCTICA: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C71318-CB23-A582-9F26-B969CB2233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122530"/>
            <a:ext cx="5183188" cy="4278270"/>
          </a:xfrm>
        </p:spPr>
        <p:txBody>
          <a:bodyPr>
            <a:normAutofit fontScale="85000" lnSpcReduction="10000"/>
          </a:bodyPr>
          <a:lstStyle/>
          <a:p>
            <a:r>
              <a:rPr lang="es-ES" b="1" dirty="0"/>
              <a:t>COBERTURA: </a:t>
            </a:r>
            <a:r>
              <a:rPr lang="es-ES" dirty="0"/>
              <a:t>Asegurar que las pruebas cubran una amplia gama de casos y escenarios posibles, incluyendo casos de éxito y casos de error.</a:t>
            </a:r>
          </a:p>
          <a:p>
            <a:r>
              <a:rPr lang="es-ES" b="1" dirty="0"/>
              <a:t>PRUEBAS AUTOMATIZADAS: </a:t>
            </a:r>
            <a:r>
              <a:rPr lang="es-ES" dirty="0"/>
              <a:t>Implementar pruebas automatizadas que se ejecuten de manera continua para detectar problemas de manera temprana y asegurar la estabilidad del código.</a:t>
            </a:r>
          </a:p>
          <a:p>
            <a:r>
              <a:rPr lang="es-ES" b="1" dirty="0"/>
              <a:t>REFACTORIZACIÓN SEGURA: </a:t>
            </a:r>
            <a:r>
              <a:rPr lang="es-ES" dirty="0"/>
              <a:t>Las pruebas brindan confianza al realizar cambios en el código. Siempre que modifiques una parte del código, asegúrate de que las pruebas sigan siendo exitosas.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8972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6E6EDD-3C29-D2CE-F40E-0281AAFF2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10625229" cy="713014"/>
          </a:xfrm>
        </p:spPr>
        <p:txBody>
          <a:bodyPr>
            <a:normAutofit/>
          </a:bodyPr>
          <a:lstStyle/>
          <a:p>
            <a:r>
              <a:rPr lang="es-ES" dirty="0"/>
              <a:t>Arquitectura de software</a:t>
            </a:r>
            <a:endParaRPr lang="es-MX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381CC09-5D10-A6A2-6235-DEA07AE598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502229"/>
            <a:ext cx="5486400" cy="46747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/>
              <a:t>Se refiere</a:t>
            </a:r>
            <a:r>
              <a:rPr lang="es-ES" b="1" dirty="0">
                <a:solidFill>
                  <a:srgbClr val="00B050"/>
                </a:solidFill>
              </a:rPr>
              <a:t> </a:t>
            </a:r>
            <a:r>
              <a:rPr lang="es-ES" dirty="0"/>
              <a:t>a la </a:t>
            </a:r>
            <a:r>
              <a:rPr lang="es-ES" b="1" dirty="0">
                <a:solidFill>
                  <a:srgbClr val="00B050"/>
                </a:solidFill>
              </a:rPr>
              <a:t>estructura</a:t>
            </a:r>
            <a:r>
              <a:rPr lang="es-ES" dirty="0"/>
              <a:t> fundamental y </a:t>
            </a:r>
            <a:r>
              <a:rPr lang="es-ES" b="1" dirty="0">
                <a:solidFill>
                  <a:srgbClr val="00B050"/>
                </a:solidFill>
              </a:rPr>
              <a:t>organización</a:t>
            </a:r>
            <a:r>
              <a:rPr lang="es-ES" dirty="0"/>
              <a:t> de un sistema de software,</a:t>
            </a:r>
            <a:r>
              <a:rPr lang="es-MX" dirty="0"/>
              <a:t> por lo cual implica:</a:t>
            </a:r>
          </a:p>
          <a:p>
            <a:r>
              <a:rPr lang="es-MX" dirty="0"/>
              <a:t>La división del sistema en componentes.</a:t>
            </a:r>
          </a:p>
          <a:p>
            <a:r>
              <a:rPr lang="es-MX" dirty="0"/>
              <a:t>La organización de esos componentes.</a:t>
            </a:r>
          </a:p>
          <a:p>
            <a:r>
              <a:rPr lang="es-MX" dirty="0"/>
              <a:t>Las formas en las que esos componentes se comunican entre sí.</a:t>
            </a:r>
          </a:p>
          <a:p>
            <a:r>
              <a:rPr lang="es-ES" dirty="0"/>
              <a:t>Cómo se gestionarán los datos.</a:t>
            </a:r>
          </a:p>
          <a:p>
            <a:r>
              <a:rPr lang="es-ES" dirty="0"/>
              <a:t>Cómo se abordarán los desafíos técnicos y de diseño.</a:t>
            </a:r>
            <a:endParaRPr lang="es-MX" dirty="0"/>
          </a:p>
          <a:p>
            <a:pPr marL="0" indent="0">
              <a:buNone/>
            </a:pPr>
            <a:r>
              <a:rPr lang="es-MX" dirty="0"/>
              <a:t>Su </a:t>
            </a:r>
            <a:r>
              <a:rPr lang="es-MX" b="1" dirty="0">
                <a:solidFill>
                  <a:srgbClr val="00B050"/>
                </a:solidFill>
              </a:rPr>
              <a:t>propósito</a:t>
            </a:r>
            <a:r>
              <a:rPr lang="es-MX" dirty="0"/>
              <a:t> es facilitar el desarrollo, la implementación, la operación y el mantenimiento del sistema. 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B7FF9D2-CF90-F315-3272-CFF98EB14A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052" y="1502229"/>
            <a:ext cx="433755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077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Karma Test Explorer - New, feature rich, Visual Studio Code extension for  Angular and Karma testing : r/Angular2">
            <a:extLst>
              <a:ext uri="{FF2B5EF4-FFF2-40B4-BE49-F238E27FC236}">
                <a16:creationId xmlns:a16="http://schemas.microsoft.com/office/drawing/2014/main" id="{1304B2DA-3536-611A-F90F-66204FBE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021" y="1865476"/>
            <a:ext cx="8816008" cy="274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6262F1-353E-FCEC-35A9-6DA5FA6B6509}"/>
              </a:ext>
            </a:extLst>
          </p:cNvPr>
          <p:cNvSpPr txBox="1"/>
          <p:nvPr/>
        </p:nvSpPr>
        <p:spPr>
          <a:xfrm>
            <a:off x="5138531" y="4890051"/>
            <a:ext cx="225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Karma Test Explorer</a:t>
            </a:r>
          </a:p>
        </p:txBody>
      </p:sp>
    </p:spTree>
    <p:extLst>
      <p:ext uri="{BB962C8B-B14F-4D97-AF65-F5344CB8AC3E}">
        <p14:creationId xmlns:p14="http://schemas.microsoft.com/office/powerpoint/2010/main" val="3727585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unit testing - Is there a way to exclude all files with 100% or at a  threshold across the board from karma-coverage text reporter results? -  Stack Overflow">
            <a:extLst>
              <a:ext uri="{FF2B5EF4-FFF2-40B4-BE49-F238E27FC236}">
                <a16:creationId xmlns:a16="http://schemas.microsoft.com/office/drawing/2014/main" id="{DD824037-F21F-FD03-ACA5-7F0B777DA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56" y="934278"/>
            <a:ext cx="5062855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80813CC-30DD-71CD-9919-6BE37C6249B6}"/>
              </a:ext>
            </a:extLst>
          </p:cNvPr>
          <p:cNvSpPr txBox="1"/>
          <p:nvPr/>
        </p:nvSpPr>
        <p:spPr>
          <a:xfrm>
            <a:off x="5003634" y="5446643"/>
            <a:ext cx="246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Test </a:t>
            </a:r>
            <a:r>
              <a:rPr lang="es-MX" dirty="0" err="1"/>
              <a:t>coverage</a:t>
            </a:r>
            <a:r>
              <a:rPr lang="es-MX" dirty="0"/>
              <a:t> (Karma)</a:t>
            </a:r>
          </a:p>
        </p:txBody>
      </p:sp>
      <p:pic>
        <p:nvPicPr>
          <p:cNvPr id="5122" name="Picture 2" descr="How To Level Up Your Angular Unit Testing Game (2/3) - DEV Community">
            <a:extLst>
              <a:ext uri="{FF2B5EF4-FFF2-40B4-BE49-F238E27FC236}">
                <a16:creationId xmlns:a16="http://schemas.microsoft.com/office/drawing/2014/main" id="{B0DCC5C1-257C-0618-1578-B793C9964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894" y="1606411"/>
            <a:ext cx="6156740" cy="277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339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E8172-4999-270D-8919-6CD3ABFB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10625229" cy="740036"/>
          </a:xfrm>
        </p:spPr>
        <p:txBody>
          <a:bodyPr/>
          <a:lstStyle/>
          <a:p>
            <a:r>
              <a:rPr lang="es-MX" dirty="0"/>
              <a:t>documentación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FD1DFD-3087-20C8-F118-A18202AA1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484555"/>
            <a:ext cx="10620855" cy="4459045"/>
          </a:xfrm>
        </p:spPr>
        <p:txBody>
          <a:bodyPr>
            <a:normAutofit/>
          </a:bodyPr>
          <a:lstStyle/>
          <a:p>
            <a:r>
              <a:rPr lang="es-MX" dirty="0"/>
              <a:t>No suele darse la importancia debida a la documentación, hasta que un miembro clave del equipo está a punto de irse.</a:t>
            </a:r>
            <a:endParaRPr lang="es-ES" dirty="0"/>
          </a:p>
          <a:p>
            <a:r>
              <a:rPr lang="es-ES" dirty="0"/>
              <a:t>La documentación es la guía que permite a los equipos futuros comprender la aplicación y trabajar de manera efectiva en ella.</a:t>
            </a:r>
          </a:p>
          <a:p>
            <a:r>
              <a:rPr lang="es-ES" dirty="0"/>
              <a:t>La documentación incluye descripciones de componentes, explicaciones de decisiones de diseño, instrucciones para la configuración y otros detalles necesarios para un desarrollo y mantenimiento fluidos.</a:t>
            </a:r>
          </a:p>
          <a:p>
            <a:endParaRPr lang="es-MX" dirty="0"/>
          </a:p>
          <a:p>
            <a:pPr marL="0" indent="0" algn="ctr">
              <a:buNone/>
            </a:pPr>
            <a:r>
              <a:rPr lang="es-MX" sz="2400" b="1" dirty="0">
                <a:solidFill>
                  <a:srgbClr val="00B050"/>
                </a:solidFill>
              </a:rPr>
              <a:t>Actualización constante + Guías de estilo + Ejemplos y tutoriales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81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E3A3F12-579B-C8FF-EF72-6A736507C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537882"/>
            <a:ext cx="10625229" cy="785460"/>
          </a:xfrm>
        </p:spPr>
        <p:txBody>
          <a:bodyPr>
            <a:normAutofit/>
          </a:bodyPr>
          <a:lstStyle/>
          <a:p>
            <a:r>
              <a:rPr lang="es-MX" dirty="0"/>
              <a:t>documentación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9A8CCB0-2152-950E-0F8E-571B5AA91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1438535"/>
            <a:ext cx="5157787" cy="675641"/>
          </a:xfrm>
        </p:spPr>
        <p:txBody>
          <a:bodyPr/>
          <a:lstStyle/>
          <a:p>
            <a:r>
              <a:rPr lang="es-MX" dirty="0">
                <a:solidFill>
                  <a:srgbClr val="00B050"/>
                </a:solidFill>
              </a:rPr>
              <a:t>Analogía: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779E426-9766-A4BB-9584-91B71E276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371" y="2119891"/>
            <a:ext cx="5157787" cy="432394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b="1" dirty="0"/>
              <a:t>CONTRUCCIÓN – PLANOS Y MANUALES</a:t>
            </a:r>
          </a:p>
          <a:p>
            <a:r>
              <a:rPr lang="es-ES" dirty="0"/>
              <a:t>Una vez construida la casa, se entregan los planos y el manual del propietario con las instrucciones y detalles sobre el mantenimiento. </a:t>
            </a:r>
          </a:p>
          <a:p>
            <a:r>
              <a:rPr lang="es-ES" dirty="0"/>
              <a:t>En el desarrollo frontend, la documentación es similar a los planos y el manual. Proporciona información esencial para que los equipos futuros puedan entender y trabajar en el código sin problemas.</a:t>
            </a:r>
            <a:endParaRPr lang="es-MX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FEB4AA9-5B92-4E86-A752-F8A53F0773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438535"/>
            <a:ext cx="5183188" cy="675641"/>
          </a:xfrm>
        </p:spPr>
        <p:txBody>
          <a:bodyPr/>
          <a:lstStyle/>
          <a:p>
            <a:r>
              <a:rPr lang="es-MX" cap="none" dirty="0">
                <a:solidFill>
                  <a:srgbClr val="00B050"/>
                </a:solidFill>
              </a:rPr>
              <a:t>EN LA PRÁCTICA: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DDB1DF2-506E-E004-0BEE-DFE8736DCC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119890"/>
            <a:ext cx="5183188" cy="4323939"/>
          </a:xfrm>
        </p:spPr>
        <p:txBody>
          <a:bodyPr>
            <a:normAutofit fontScale="85000" lnSpcReduction="10000"/>
          </a:bodyPr>
          <a:lstStyle/>
          <a:p>
            <a:r>
              <a:rPr lang="es-ES" b="1" dirty="0"/>
              <a:t>ACTUALIZACIÓN CONSTANTE: </a:t>
            </a:r>
            <a:r>
              <a:rPr lang="es-ES" dirty="0"/>
              <a:t>Mantener la documentación actualizada a medida que se realizan cambios en la aplicación. La documentación obsoleta puede ser contraproducente.</a:t>
            </a:r>
            <a:endParaRPr lang="es-ES" b="1" dirty="0"/>
          </a:p>
          <a:p>
            <a:r>
              <a:rPr lang="es-ES" b="1" dirty="0"/>
              <a:t>GUÍAS DE ESTILO: </a:t>
            </a:r>
            <a:r>
              <a:rPr lang="es-ES" dirty="0"/>
              <a:t>Establecer directrices sobre la estructura del proyecto, nomenclatura de archivos y estilo de codificación para mantener la coherencia en todo el proyecto.</a:t>
            </a:r>
          </a:p>
          <a:p>
            <a:r>
              <a:rPr lang="es-ES" b="1" dirty="0"/>
              <a:t>EJEMPLOS Y TUTORIALES: </a:t>
            </a:r>
            <a:r>
              <a:rPr lang="es-ES" dirty="0"/>
              <a:t>Proporcionar tutoriales para configurar el entorno de desarrollo y ejemplos de cómo utilizar un componente en la aplicación.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193832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829CEF4-5548-2787-B1CC-7E254488A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69" y="453109"/>
            <a:ext cx="8308862" cy="5271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6F13826-2BB4-2AD7-EDF1-5ED9EF2DAD6D}"/>
              </a:ext>
            </a:extLst>
          </p:cNvPr>
          <p:cNvSpPr txBox="1"/>
          <p:nvPr/>
        </p:nvSpPr>
        <p:spPr>
          <a:xfrm>
            <a:off x="3142307" y="5814391"/>
            <a:ext cx="5907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Documentación de proyecto automatizada con </a:t>
            </a:r>
            <a:r>
              <a:rPr lang="es-MX" dirty="0" err="1"/>
              <a:t>compodoc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82704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guia estilo | Style guide design, Brand style guide, Web style guide">
            <a:extLst>
              <a:ext uri="{FF2B5EF4-FFF2-40B4-BE49-F238E27FC236}">
                <a16:creationId xmlns:a16="http://schemas.microsoft.com/office/drawing/2014/main" id="{CB4A569C-68BB-1C83-F1C9-4E3AE5FC4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531" y="1401210"/>
            <a:ext cx="7010400" cy="3419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E6C5830-864E-63CC-7CCA-63A0DBB7F602}"/>
              </a:ext>
            </a:extLst>
          </p:cNvPr>
          <p:cNvSpPr txBox="1"/>
          <p:nvPr/>
        </p:nvSpPr>
        <p:spPr>
          <a:xfrm>
            <a:off x="4422913" y="518822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Ejemplo de guía de estilo</a:t>
            </a:r>
          </a:p>
        </p:txBody>
      </p:sp>
    </p:spTree>
    <p:extLst>
      <p:ext uri="{BB962C8B-B14F-4D97-AF65-F5344CB8AC3E}">
        <p14:creationId xmlns:p14="http://schemas.microsoft.com/office/powerpoint/2010/main" val="3930502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560694-3B49-113E-79C6-6BE4B2B0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PREPARAR EL AMBIENTE DE TRABAJO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C720D6-6005-549C-DB6A-2A07285E9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¿Listos para la acción?</a:t>
            </a:r>
          </a:p>
        </p:txBody>
      </p:sp>
    </p:spTree>
    <p:extLst>
      <p:ext uri="{BB962C8B-B14F-4D97-AF65-F5344CB8AC3E}">
        <p14:creationId xmlns:p14="http://schemas.microsoft.com/office/powerpoint/2010/main" val="3252911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260DADB-A523-BB15-A143-1BD8E879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7" y="327550"/>
            <a:ext cx="10625229" cy="709683"/>
          </a:xfrm>
        </p:spPr>
        <p:txBody>
          <a:bodyPr>
            <a:normAutofit/>
          </a:bodyPr>
          <a:lstStyle/>
          <a:p>
            <a:r>
              <a:rPr lang="es-MX" dirty="0"/>
              <a:t>instalar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FD73145-7C94-BD75-F3FB-8CB93D9E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037233"/>
            <a:ext cx="10620855" cy="565180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s-MX" dirty="0"/>
              <a:t>Browser moderno &gt; </a:t>
            </a:r>
            <a:r>
              <a:rPr lang="es-MX" b="1" dirty="0">
                <a:solidFill>
                  <a:srgbClr val="00823B"/>
                </a:solidFill>
              </a:rPr>
              <a:t>Google Chrome, Firefox, Opera, etc.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s-MX" dirty="0"/>
              <a:t>Node.js y </a:t>
            </a:r>
            <a:r>
              <a:rPr lang="es-MX" dirty="0" err="1"/>
              <a:t>npm</a:t>
            </a:r>
            <a:r>
              <a:rPr lang="es-MX" dirty="0"/>
              <a:t> &gt; </a:t>
            </a:r>
            <a:r>
              <a:rPr lang="es-MX" b="1" dirty="0">
                <a:solidFill>
                  <a:srgbClr val="007836"/>
                </a:solidFill>
              </a:rPr>
              <a:t>versión LTS </a:t>
            </a:r>
            <a:r>
              <a:rPr lang="es-MX" b="1" dirty="0"/>
              <a:t>&gt;</a:t>
            </a:r>
            <a:r>
              <a:rPr lang="es-MX" b="1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MX" b="1" dirty="0">
                <a:solidFill>
                  <a:schemeClr val="tx2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https://nodejs.org/es</a:t>
            </a:r>
            <a:r>
              <a:rPr lang="es-MX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s-MX" dirty="0"/>
              <a:t>Git &gt; </a:t>
            </a:r>
            <a:r>
              <a:rPr lang="es-MX" b="1" dirty="0">
                <a:solidFill>
                  <a:schemeClr val="tx2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r>
              <a:rPr lang="es-MX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s-MX" dirty="0" err="1"/>
              <a:t>Github</a:t>
            </a:r>
            <a:r>
              <a:rPr lang="es-MX" dirty="0"/>
              <a:t> &gt; </a:t>
            </a:r>
            <a:r>
              <a:rPr lang="es-MX" b="1" dirty="0">
                <a:solidFill>
                  <a:srgbClr val="00823B"/>
                </a:solidFill>
              </a:rPr>
              <a:t>crear cuenta</a:t>
            </a:r>
            <a:r>
              <a:rPr lang="es-MX" dirty="0"/>
              <a:t> &gt; </a:t>
            </a:r>
            <a:r>
              <a:rPr lang="es-MX" b="1" dirty="0">
                <a:solidFill>
                  <a:schemeClr val="tx2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es-MX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s-MX" dirty="0"/>
              <a:t>Terminal &gt; </a:t>
            </a:r>
            <a:r>
              <a:rPr lang="es-MX" b="1" dirty="0" err="1">
                <a:solidFill>
                  <a:srgbClr val="00B050"/>
                </a:solidFill>
              </a:rPr>
              <a:t>cmd</a:t>
            </a:r>
            <a:r>
              <a:rPr lang="es-MX" b="1" dirty="0">
                <a:solidFill>
                  <a:srgbClr val="00B050"/>
                </a:solidFill>
              </a:rPr>
              <a:t> de Windows o Git </a:t>
            </a:r>
            <a:r>
              <a:rPr lang="es-MX" b="1" dirty="0" err="1">
                <a:solidFill>
                  <a:srgbClr val="00B050"/>
                </a:solidFill>
              </a:rPr>
              <a:t>cmd</a:t>
            </a:r>
            <a:endParaRPr lang="es-MX" b="1" dirty="0">
              <a:solidFill>
                <a:srgbClr val="00B050"/>
              </a:solidFill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s-MX" dirty="0"/>
              <a:t>Visual Studio </a:t>
            </a:r>
            <a:r>
              <a:rPr lang="es-MX" dirty="0" err="1"/>
              <a:t>Code</a:t>
            </a:r>
            <a:r>
              <a:rPr lang="es-MX" dirty="0"/>
              <a:t> &gt; </a:t>
            </a:r>
            <a:r>
              <a:rPr lang="es-MX" b="1" dirty="0">
                <a:solidFill>
                  <a:schemeClr val="tx2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</a:t>
            </a:r>
            <a:r>
              <a:rPr lang="es-MX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 startAt="7"/>
            </a:pPr>
            <a:r>
              <a:rPr lang="es-MX" dirty="0"/>
              <a:t>Extensiones de Visual Studio </a:t>
            </a:r>
            <a:r>
              <a:rPr lang="es-MX" dirty="0" err="1"/>
              <a:t>Code</a:t>
            </a:r>
            <a:r>
              <a:rPr lang="es-MX" dirty="0"/>
              <a:t>:</a:t>
            </a:r>
            <a:endParaRPr lang="es-MX" b="1" dirty="0">
              <a:solidFill>
                <a:srgbClr val="C00000"/>
              </a:solidFill>
            </a:endParaRPr>
          </a:p>
          <a:p>
            <a:pPr marL="457200" lvl="1" indent="0">
              <a:lnSpc>
                <a:spcPct val="130000"/>
              </a:lnSpc>
              <a:buNone/>
            </a:pPr>
            <a:r>
              <a:rPr lang="es-MX" b="1" dirty="0">
                <a:solidFill>
                  <a:srgbClr val="00B050"/>
                </a:solidFill>
              </a:rPr>
              <a:t>1) </a:t>
            </a:r>
            <a:r>
              <a:rPr lang="es-MX" b="1" dirty="0"/>
              <a:t>Auto </a:t>
            </a:r>
            <a:r>
              <a:rPr lang="es-MX" b="1" dirty="0" err="1"/>
              <a:t>Close</a:t>
            </a:r>
            <a:r>
              <a:rPr lang="es-MX" b="1" dirty="0"/>
              <a:t> Tag 	</a:t>
            </a:r>
            <a:r>
              <a:rPr lang="es-MX" b="1" dirty="0">
                <a:solidFill>
                  <a:srgbClr val="00B050"/>
                </a:solidFill>
              </a:rPr>
              <a:t>2) </a:t>
            </a:r>
            <a:r>
              <a:rPr lang="es-MX" b="1" dirty="0"/>
              <a:t>Auto </a:t>
            </a:r>
            <a:r>
              <a:rPr lang="es-MX" b="1" dirty="0" err="1"/>
              <a:t>Rename</a:t>
            </a:r>
            <a:r>
              <a:rPr lang="es-MX" b="1" dirty="0"/>
              <a:t> Tag</a:t>
            </a:r>
            <a:r>
              <a:rPr lang="es-MX" b="1" dirty="0">
                <a:solidFill>
                  <a:srgbClr val="00B050"/>
                </a:solidFill>
              </a:rPr>
              <a:t> 	3) </a:t>
            </a:r>
            <a:r>
              <a:rPr lang="es-MX" b="1" dirty="0" err="1"/>
              <a:t>Lorem</a:t>
            </a:r>
            <a:r>
              <a:rPr lang="es-MX" b="1" dirty="0"/>
              <a:t> </a:t>
            </a:r>
            <a:r>
              <a:rPr lang="es-MX" b="1" dirty="0" err="1"/>
              <a:t>ipsum</a:t>
            </a:r>
            <a:endParaRPr lang="es-MX" b="1" dirty="0"/>
          </a:p>
          <a:p>
            <a:pPr marL="457200" indent="-457200">
              <a:lnSpc>
                <a:spcPct val="130000"/>
              </a:lnSpc>
              <a:buFont typeface="+mj-lt"/>
              <a:buAutoNum type="arabicPeriod" startAt="7"/>
            </a:pPr>
            <a:r>
              <a:rPr lang="es-MX" dirty="0" err="1"/>
              <a:t>live</a:t>
            </a:r>
            <a:r>
              <a:rPr lang="es-MX" dirty="0"/>
              <a:t>-server &gt; </a:t>
            </a:r>
            <a:r>
              <a:rPr lang="es-MX" b="1" dirty="0">
                <a:solidFill>
                  <a:srgbClr val="00B050"/>
                </a:solidFill>
              </a:rPr>
              <a:t>servidor de desarrollo local</a:t>
            </a:r>
          </a:p>
          <a:p>
            <a:pPr lvl="1">
              <a:lnSpc>
                <a:spcPct val="130000"/>
              </a:lnSpc>
            </a:pPr>
            <a:r>
              <a:rPr lang="es-MX" sz="2000" dirty="0"/>
              <a:t>Instalación: </a:t>
            </a:r>
            <a:r>
              <a:rPr lang="es-MX" sz="2000" b="1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npm</a:t>
            </a:r>
            <a:r>
              <a:rPr lang="es-MX" sz="2000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MX" sz="2000" b="1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install</a:t>
            </a:r>
            <a:r>
              <a:rPr lang="es-MX" sz="2000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-g </a:t>
            </a:r>
            <a:r>
              <a:rPr lang="es-MX" sz="2000" b="1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live</a:t>
            </a:r>
            <a:r>
              <a:rPr lang="es-MX" sz="2000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-server</a:t>
            </a:r>
          </a:p>
          <a:p>
            <a:pPr lvl="1">
              <a:lnSpc>
                <a:spcPct val="130000"/>
              </a:lnSpc>
            </a:pPr>
            <a:r>
              <a:rPr lang="es-MX" sz="2000" dirty="0"/>
              <a:t>Uso &gt; en la carpeta del proyecto ejecutar: </a:t>
            </a:r>
            <a:r>
              <a:rPr lang="es-MX" sz="2000" b="1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live</a:t>
            </a:r>
            <a:r>
              <a:rPr lang="es-MX" sz="2000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-serve</a:t>
            </a:r>
            <a:r>
              <a:rPr lang="es-MX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</a:p>
          <a:p>
            <a:pPr marL="457200" indent="-457200">
              <a:buFont typeface="+mj-lt"/>
              <a:buAutoNum type="arabicPeriod" startAt="7"/>
            </a:pPr>
            <a:endParaRPr lang="es-MX" sz="2400" b="1" dirty="0">
              <a:solidFill>
                <a:srgbClr val="C0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5FC0912-2D05-B93A-0FFD-296F96977D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465" b="64852"/>
          <a:stretch/>
        </p:blipFill>
        <p:spPr>
          <a:xfrm>
            <a:off x="8291094" y="-27431"/>
            <a:ext cx="3900905" cy="1219199"/>
          </a:xfrm>
          <a:prstGeom prst="rect">
            <a:avLst/>
          </a:prstGeom>
        </p:spPr>
      </p:pic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DC47AD12-9B70-7AD5-D7C7-6CEF632BE904}"/>
              </a:ext>
            </a:extLst>
          </p:cNvPr>
          <p:cNvSpPr txBox="1">
            <a:spLocks/>
          </p:cNvSpPr>
          <p:nvPr/>
        </p:nvSpPr>
        <p:spPr>
          <a:xfrm>
            <a:off x="9244584" y="1172857"/>
            <a:ext cx="2865119" cy="2109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rgbClr val="3F185B"/>
                </a:solidFill>
              </a:rPr>
              <a:t>“La preparación es la 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mitad</a:t>
            </a:r>
            <a:r>
              <a:rPr lang="es-ES" dirty="0">
                <a:solidFill>
                  <a:srgbClr val="3F185B"/>
                </a:solidFill>
              </a:rPr>
              <a:t> de la victoria.”</a:t>
            </a:r>
          </a:p>
          <a:p>
            <a:pPr algn="ctr"/>
            <a:r>
              <a:rPr lang="es-MX" sz="1800" i="1" dirty="0">
                <a:solidFill>
                  <a:srgbClr val="3F185B"/>
                </a:solidFill>
              </a:rPr>
              <a:t>- Miguel de Cervantes</a:t>
            </a:r>
          </a:p>
        </p:txBody>
      </p:sp>
    </p:spTree>
    <p:extLst>
      <p:ext uri="{BB962C8B-B14F-4D97-AF65-F5344CB8AC3E}">
        <p14:creationId xmlns:p14="http://schemas.microsoft.com/office/powerpoint/2010/main" val="2995023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79E79-16E5-D1AE-BE36-61C300D0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Controlador de versiones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2AD508-DF56-7805-68EF-7A8A4DCCA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Git y </a:t>
            </a:r>
            <a:r>
              <a:rPr lang="es-MX" dirty="0" err="1"/>
              <a:t>Github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67629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8850612-1205-6B27-61DE-9833B7F59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10625229" cy="813352"/>
          </a:xfrm>
        </p:spPr>
        <p:txBody>
          <a:bodyPr/>
          <a:lstStyle/>
          <a:p>
            <a:r>
              <a:rPr lang="es-MX" dirty="0"/>
              <a:t>Sistema de control de versiones</a:t>
            </a:r>
          </a:p>
        </p:txBody>
      </p: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ACF3E96-FA25-7962-4A2E-5426B314D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97" y="1504950"/>
            <a:ext cx="10620855" cy="5005180"/>
          </a:xfrm>
        </p:spPr>
        <p:txBody>
          <a:bodyPr/>
          <a:lstStyle/>
          <a:p>
            <a:r>
              <a:rPr lang="es-ES" dirty="0"/>
              <a:t>Un sistema de control de versiones es una herramienta que permite rastrear y gestionar los cambios realizados en un conjunto de archivos a lo largo del tiempo. </a:t>
            </a:r>
          </a:p>
          <a:p>
            <a:r>
              <a:rPr lang="es-ES" dirty="0"/>
              <a:t>Facilita la </a:t>
            </a:r>
            <a:r>
              <a:rPr lang="es-ES" b="1" dirty="0"/>
              <a:t>colaboración</a:t>
            </a:r>
            <a:r>
              <a:rPr lang="es-ES" dirty="0"/>
              <a:t> en proyectos de desarrollo de software al registrar las modificaciones, permitir la </a:t>
            </a:r>
            <a:r>
              <a:rPr lang="es-ES" b="1" dirty="0"/>
              <a:t>creación de ramas </a:t>
            </a:r>
            <a:r>
              <a:rPr lang="es-ES" dirty="0"/>
              <a:t>para trabajar en paralelo, </a:t>
            </a:r>
            <a:r>
              <a:rPr lang="es-ES" b="1" dirty="0"/>
              <a:t>revertir cambios </a:t>
            </a:r>
            <a:r>
              <a:rPr lang="es-ES" dirty="0"/>
              <a:t>si es necesario y mantener un </a:t>
            </a:r>
            <a:r>
              <a:rPr lang="es-ES" b="1" dirty="0"/>
              <a:t>historial de versiones </a:t>
            </a:r>
            <a:r>
              <a:rPr lang="es-ES" dirty="0"/>
              <a:t>anteriores completo. </a:t>
            </a:r>
          </a:p>
          <a:p>
            <a:r>
              <a:rPr lang="es-ES" dirty="0"/>
              <a:t>Esto mejora la organización, la colaboración y la seguridad en el desarrollo de software.</a:t>
            </a:r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B6094FA-361A-44F0-BD86-2777EB54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231" y="4246099"/>
            <a:ext cx="4511537" cy="226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2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8F7EA-4043-D9D8-4D83-03BE98CC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10625229" cy="734786"/>
          </a:xfrm>
        </p:spPr>
        <p:txBody>
          <a:bodyPr>
            <a:normAutofit fontScale="90000"/>
          </a:bodyPr>
          <a:lstStyle/>
          <a:p>
            <a:r>
              <a:rPr lang="es-ES" dirty="0"/>
              <a:t>importancia de una buena arquitectura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A2F468-E642-9F6B-2019-5258F7E13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2371" y="1509940"/>
            <a:ext cx="10058400" cy="123326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Una buena arquitectura de software es esencial para </a:t>
            </a:r>
            <a:r>
              <a:rPr lang="es-ES" b="1" dirty="0"/>
              <a:t>construir sistemas confiables, escalables y mantenibles a largo plazo</a:t>
            </a:r>
            <a:r>
              <a:rPr lang="es-ES" dirty="0"/>
              <a:t>. Ayuda a </a:t>
            </a:r>
            <a:r>
              <a:rPr lang="es-ES" b="1" dirty="0"/>
              <a:t>mitigar riesgos</a:t>
            </a:r>
            <a:r>
              <a:rPr lang="es-ES" dirty="0"/>
              <a:t>, reduce costos de desarrollo y mejora la satisfacción del usuario final.</a:t>
            </a:r>
            <a:endParaRPr lang="es-MX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378B91E-CC69-BCED-190C-668E6F614A2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00" y="3097337"/>
            <a:ext cx="3856140" cy="203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02A9BC6-437E-033F-575F-FD93BA02C5F4}"/>
              </a:ext>
            </a:extLst>
          </p:cNvPr>
          <p:cNvSpPr txBox="1"/>
          <p:nvPr/>
        </p:nvSpPr>
        <p:spPr>
          <a:xfrm>
            <a:off x="1815118" y="5301733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Arquitectura monolítica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A62ED3A-3675-EFFF-B9C0-EC8598EC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403" y="2622902"/>
            <a:ext cx="3215368" cy="335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DED2E28-ED2A-7629-EA9B-1E4BC4D0ADBE}"/>
              </a:ext>
            </a:extLst>
          </p:cNvPr>
          <p:cNvSpPr txBox="1"/>
          <p:nvPr/>
        </p:nvSpPr>
        <p:spPr>
          <a:xfrm>
            <a:off x="7932734" y="6123997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Arquitectura modular</a:t>
            </a:r>
          </a:p>
        </p:txBody>
      </p:sp>
    </p:spTree>
    <p:extLst>
      <p:ext uri="{BB962C8B-B14F-4D97-AF65-F5344CB8AC3E}">
        <p14:creationId xmlns:p14="http://schemas.microsoft.com/office/powerpoint/2010/main" val="1205433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C8F4B4-3BA5-A115-108C-8AC86161B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436450"/>
            <a:ext cx="5157787" cy="698915"/>
          </a:xfrm>
        </p:spPr>
        <p:txBody>
          <a:bodyPr/>
          <a:lstStyle/>
          <a:p>
            <a:r>
              <a:rPr lang="es-MX" sz="3600" dirty="0" err="1">
                <a:solidFill>
                  <a:srgbClr val="00B050"/>
                </a:solidFill>
              </a:rPr>
              <a:t>git</a:t>
            </a:r>
            <a:endParaRPr lang="es-MX" sz="2400" dirty="0">
              <a:solidFill>
                <a:srgbClr val="00B050"/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4647D1B-0EA5-0D02-B699-8B183B459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371" y="1265344"/>
            <a:ext cx="5157787" cy="4440917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Es un sistema de control de versiones que permite rastrear, gestionar y registrar cambios en el código fuente de manera eficiente. </a:t>
            </a:r>
          </a:p>
          <a:p>
            <a:r>
              <a:rPr lang="es-ES" dirty="0"/>
              <a:t>Funciona de manera descentralizada, cada miembro del equipo tiene su propia copia completa del historial de cambios. </a:t>
            </a:r>
          </a:p>
          <a:p>
            <a:r>
              <a:rPr lang="es-ES" dirty="0"/>
              <a:t>Permite trabajar de manera independiente en diferentes ramas y fusionar los cambios cuando sea necesario. </a:t>
            </a:r>
          </a:p>
          <a:p>
            <a:r>
              <a:rPr lang="es-ES" dirty="0"/>
              <a:t>Se utiliza para llevar un registro de las versiones anteriores del código, facilitando la colaboración, la recuperación de versiones anteriores y la gestión de conflictos.</a:t>
            </a:r>
            <a:endParaRPr lang="es-MX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0B0397E-F887-5A68-9238-59FCCB4E6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0920" y="436450"/>
            <a:ext cx="5183188" cy="698915"/>
          </a:xfrm>
        </p:spPr>
        <p:txBody>
          <a:bodyPr/>
          <a:lstStyle/>
          <a:p>
            <a:r>
              <a:rPr lang="es-MX" sz="3600" dirty="0" err="1">
                <a:solidFill>
                  <a:srgbClr val="00B050"/>
                </a:solidFill>
              </a:rPr>
              <a:t>github</a:t>
            </a:r>
            <a:endParaRPr lang="es-MX" sz="3600" dirty="0">
              <a:solidFill>
                <a:srgbClr val="00B050"/>
              </a:solidFill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7E53B6F-957A-7893-7138-AF604FF2D4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0920" y="1265344"/>
            <a:ext cx="5183188" cy="4440917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Es una plataforma basada en la web que utiliza Git como motor subyacente. </a:t>
            </a:r>
          </a:p>
          <a:p>
            <a:r>
              <a:rPr lang="es-ES" dirty="0"/>
              <a:t>Proporciona una interfaz amigable para alojar repositorios de código y facilitar la colaboración entre desarrolladores. </a:t>
            </a:r>
          </a:p>
          <a:p>
            <a:r>
              <a:rPr lang="es-ES" dirty="0"/>
              <a:t>Los equipos pueden colaborar en proyectos de software al contribuir con cambios en forma de "</a:t>
            </a:r>
            <a:r>
              <a:rPr lang="es-ES" dirty="0" err="1"/>
              <a:t>pull</a:t>
            </a:r>
            <a:r>
              <a:rPr lang="es-ES" dirty="0"/>
              <a:t> </a:t>
            </a:r>
            <a:r>
              <a:rPr lang="es-ES" dirty="0" err="1"/>
              <a:t>requests</a:t>
            </a:r>
            <a:r>
              <a:rPr lang="es-ES" dirty="0"/>
              <a:t>", comentar sobre el código, revisar cambios y gestionar problemas.</a:t>
            </a:r>
          </a:p>
          <a:p>
            <a:r>
              <a:rPr lang="es-ES" dirty="0"/>
              <a:t>Ofrece herramientas adicionales como seguimiento de problemas, integración continua y despliegue automatizado.</a:t>
            </a:r>
            <a:endParaRPr lang="es-MX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67C8BC-4A62-6C56-239B-8FC72E13C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626" y="5521550"/>
            <a:ext cx="215327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E890433-AAC3-B903-B43A-06A064657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" t="24329" r="5048" b="24744"/>
          <a:stretch/>
        </p:blipFill>
        <p:spPr bwMode="auto">
          <a:xfrm>
            <a:off x="7313514" y="5521550"/>
            <a:ext cx="2738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08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72F8FE5-04AE-1828-CD0F-94625972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468797"/>
            <a:ext cx="10625229" cy="773596"/>
          </a:xfrm>
        </p:spPr>
        <p:txBody>
          <a:bodyPr/>
          <a:lstStyle/>
          <a:p>
            <a:r>
              <a:rPr lang="es-MX" dirty="0"/>
              <a:t>Conceptos básicos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341FA46-0A67-A452-1B33-2A9CB8A928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2371" y="1242392"/>
            <a:ext cx="5253129" cy="5029199"/>
          </a:xfrm>
        </p:spPr>
        <p:txBody>
          <a:bodyPr>
            <a:noAutofit/>
          </a:bodyPr>
          <a:lstStyle/>
          <a:p>
            <a:r>
              <a:rPr lang="es-ES" sz="1400" b="1" dirty="0">
                <a:solidFill>
                  <a:srgbClr val="00B050"/>
                </a:solidFill>
              </a:rPr>
              <a:t>Repositorio (</a:t>
            </a:r>
            <a:r>
              <a:rPr lang="es-ES" sz="1400" b="1" dirty="0" err="1">
                <a:solidFill>
                  <a:srgbClr val="00B050"/>
                </a:solidFill>
              </a:rPr>
              <a:t>Repository</a:t>
            </a:r>
            <a:r>
              <a:rPr lang="es-ES" sz="1400" b="1" dirty="0">
                <a:solidFill>
                  <a:srgbClr val="00B050"/>
                </a:solidFill>
              </a:rPr>
              <a:t>): </a:t>
            </a:r>
            <a:r>
              <a:rPr lang="es-ES" sz="1400" dirty="0"/>
              <a:t>Es un lugar donde se almacena todo el historial de cambios de un proyecto. Puede ser </a:t>
            </a:r>
            <a:r>
              <a:rPr lang="es-ES" sz="1400" b="1" dirty="0"/>
              <a:t>local</a:t>
            </a:r>
            <a:r>
              <a:rPr lang="es-ES" sz="1400" dirty="0"/>
              <a:t> o </a:t>
            </a:r>
            <a:r>
              <a:rPr lang="es-ES" sz="1400" b="1" dirty="0"/>
              <a:t>remoto</a:t>
            </a:r>
            <a:r>
              <a:rPr lang="es-ES" sz="1400" dirty="0"/>
              <a:t> (en servicios como GitHub).</a:t>
            </a:r>
          </a:p>
          <a:p>
            <a:r>
              <a:rPr lang="es-ES" sz="1400" b="1" dirty="0">
                <a:solidFill>
                  <a:srgbClr val="00B050"/>
                </a:solidFill>
              </a:rPr>
              <a:t>Clonar (Clone): </a:t>
            </a:r>
            <a:r>
              <a:rPr lang="es-ES" sz="1400" dirty="0"/>
              <a:t>Hace una copia completa de un repositorio en tu máquina local para que puedas trabajar en él.</a:t>
            </a:r>
          </a:p>
          <a:p>
            <a:r>
              <a:rPr lang="es-ES" sz="1400" b="1" dirty="0" err="1">
                <a:solidFill>
                  <a:srgbClr val="00B050"/>
                </a:solidFill>
              </a:rPr>
              <a:t>Pull</a:t>
            </a:r>
            <a:r>
              <a:rPr lang="es-ES" sz="1400" b="1" dirty="0">
                <a:solidFill>
                  <a:srgbClr val="00B050"/>
                </a:solidFill>
              </a:rPr>
              <a:t>: </a:t>
            </a:r>
            <a:r>
              <a:rPr lang="es-ES" sz="1400" dirty="0"/>
              <a:t>Trae los cambios remotos (en el repositorio en línea) a tu copia local del repositorio.</a:t>
            </a:r>
          </a:p>
          <a:p>
            <a:r>
              <a:rPr lang="es-ES" sz="1400" b="1" dirty="0" err="1">
                <a:solidFill>
                  <a:srgbClr val="00B050"/>
                </a:solidFill>
              </a:rPr>
              <a:t>Commit</a:t>
            </a:r>
            <a:r>
              <a:rPr lang="es-ES" sz="1400" b="1" dirty="0">
                <a:solidFill>
                  <a:srgbClr val="00B050"/>
                </a:solidFill>
              </a:rPr>
              <a:t>: </a:t>
            </a:r>
            <a:r>
              <a:rPr lang="es-ES" sz="1400" dirty="0"/>
              <a:t>Es un registro de un cambio en el repositorio. Cada </a:t>
            </a:r>
            <a:r>
              <a:rPr lang="es-ES" sz="1400" dirty="0" err="1"/>
              <a:t>commit</a:t>
            </a:r>
            <a:r>
              <a:rPr lang="es-ES" sz="1400" dirty="0"/>
              <a:t> tiene un mensaje que describe qué cambios se realizaron.</a:t>
            </a:r>
          </a:p>
          <a:p>
            <a:r>
              <a:rPr lang="es-ES" sz="1400" b="1" dirty="0" err="1">
                <a:solidFill>
                  <a:srgbClr val="00B050"/>
                </a:solidFill>
              </a:rPr>
              <a:t>Push</a:t>
            </a:r>
            <a:r>
              <a:rPr lang="es-ES" sz="1400" b="1" dirty="0">
                <a:solidFill>
                  <a:srgbClr val="00B050"/>
                </a:solidFill>
              </a:rPr>
              <a:t>: </a:t>
            </a:r>
            <a:r>
              <a:rPr lang="es-ES" sz="1400" dirty="0"/>
              <a:t>Envía los cambios locales al repositorio remoto para que otros desarrolladores puedan ver y colaborar en ellos.</a:t>
            </a:r>
          </a:p>
          <a:p>
            <a:r>
              <a:rPr lang="es-ES" sz="1400" b="1" dirty="0">
                <a:solidFill>
                  <a:srgbClr val="00B050"/>
                </a:solidFill>
              </a:rPr>
              <a:t>Rama (Branch): </a:t>
            </a:r>
            <a:r>
              <a:rPr lang="es-ES" sz="1400" dirty="0"/>
              <a:t>Es una línea de desarrollo independiente que parte de una rama principal ("master"). Las ramas permiten trabajar en nuevas funcionalidades o arreglos sin afectar la rama principal hasta que los cambios estén listos para ser fusionados.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842A63A5-943A-33D3-6B38-C99925F65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242392"/>
            <a:ext cx="5253128" cy="5029199"/>
          </a:xfrm>
        </p:spPr>
        <p:txBody>
          <a:bodyPr>
            <a:noAutofit/>
          </a:bodyPr>
          <a:lstStyle/>
          <a:p>
            <a:r>
              <a:rPr lang="es-ES" sz="1400" b="1" dirty="0">
                <a:solidFill>
                  <a:srgbClr val="00B050"/>
                </a:solidFill>
              </a:rPr>
              <a:t>Conflictos: </a:t>
            </a:r>
            <a:r>
              <a:rPr lang="es-ES" sz="1400" dirty="0"/>
              <a:t>Pueden ocurrir cuando dos ramas tienen cambios en la misma parte del código. Debes resolver estos conflictos manualmente antes de fusionar.</a:t>
            </a:r>
            <a:endParaRPr lang="es-ES" sz="1400" b="1" dirty="0">
              <a:solidFill>
                <a:srgbClr val="00B050"/>
              </a:solidFill>
            </a:endParaRPr>
          </a:p>
          <a:p>
            <a:r>
              <a:rPr lang="es-ES" sz="1400" b="1" dirty="0" err="1">
                <a:solidFill>
                  <a:srgbClr val="00B050"/>
                </a:solidFill>
              </a:rPr>
              <a:t>Merge</a:t>
            </a:r>
            <a:r>
              <a:rPr lang="es-ES" sz="1400" b="1" dirty="0">
                <a:solidFill>
                  <a:srgbClr val="00B050"/>
                </a:solidFill>
              </a:rPr>
              <a:t>: </a:t>
            </a:r>
            <a:r>
              <a:rPr lang="es-ES" sz="1400" dirty="0"/>
              <a:t>Combina los cambios de una rama en otra, generalmente para incorporar los cambios realizados en una rama secundaria a la rama principal.</a:t>
            </a:r>
          </a:p>
          <a:p>
            <a:r>
              <a:rPr lang="es-ES" sz="1400" b="1" dirty="0" err="1">
                <a:solidFill>
                  <a:srgbClr val="00B050"/>
                </a:solidFill>
              </a:rPr>
              <a:t>Fork</a:t>
            </a:r>
            <a:r>
              <a:rPr lang="es-ES" sz="1400" b="1" dirty="0">
                <a:solidFill>
                  <a:srgbClr val="00B050"/>
                </a:solidFill>
              </a:rPr>
              <a:t>: </a:t>
            </a:r>
            <a:r>
              <a:rPr lang="es-ES" sz="1400" dirty="0"/>
              <a:t>Hacer una copia personal de un repositorio remoto en tu propia cuenta de GitHub. Esto te permite trabajar en tus propios cambios sin afectar el repositorio original.</a:t>
            </a:r>
          </a:p>
          <a:p>
            <a:r>
              <a:rPr lang="es-ES" sz="1400" b="1" dirty="0" err="1">
                <a:solidFill>
                  <a:srgbClr val="00B050"/>
                </a:solidFill>
              </a:rPr>
              <a:t>Pull</a:t>
            </a:r>
            <a:r>
              <a:rPr lang="es-ES" sz="1400" b="1" dirty="0">
                <a:solidFill>
                  <a:srgbClr val="00B050"/>
                </a:solidFill>
              </a:rPr>
              <a:t> </a:t>
            </a:r>
            <a:r>
              <a:rPr lang="es-ES" sz="1400" b="1" dirty="0" err="1">
                <a:solidFill>
                  <a:srgbClr val="00B050"/>
                </a:solidFill>
              </a:rPr>
              <a:t>Request</a:t>
            </a:r>
            <a:r>
              <a:rPr lang="es-ES" sz="1400" b="1" dirty="0">
                <a:solidFill>
                  <a:srgbClr val="00B050"/>
                </a:solidFill>
              </a:rPr>
              <a:t>: </a:t>
            </a:r>
            <a:r>
              <a:rPr lang="es-ES" sz="1400" dirty="0"/>
              <a:t>Una solicitud para fusionar los cambios de una rama en otra. Es un proceso común en GitHub para colaborar y revisar cambios antes de la fusión. (se usan en el contexto de </a:t>
            </a:r>
            <a:r>
              <a:rPr lang="es-ES" sz="1400" dirty="0" err="1"/>
              <a:t>forks</a:t>
            </a:r>
            <a:r>
              <a:rPr lang="es-ES" sz="1400" dirty="0"/>
              <a:t>)</a:t>
            </a:r>
          </a:p>
          <a:p>
            <a:r>
              <a:rPr lang="es-ES" sz="1400" b="1" dirty="0">
                <a:solidFill>
                  <a:srgbClr val="00B050"/>
                </a:solidFill>
              </a:rPr>
              <a:t>Branch </a:t>
            </a:r>
            <a:r>
              <a:rPr lang="es-ES" sz="1400" b="1" dirty="0" err="1">
                <a:solidFill>
                  <a:srgbClr val="00B050"/>
                </a:solidFill>
              </a:rPr>
              <a:t>Switching</a:t>
            </a:r>
            <a:r>
              <a:rPr lang="es-ES" sz="1400" b="1" dirty="0">
                <a:solidFill>
                  <a:srgbClr val="00B050"/>
                </a:solidFill>
              </a:rPr>
              <a:t>: </a:t>
            </a:r>
            <a:r>
              <a:rPr lang="es-ES" sz="1400" dirty="0"/>
              <a:t>Cambiar entre diferentes ramas para trabajar en diferentes partes del proyecto.</a:t>
            </a:r>
          </a:p>
          <a:p>
            <a:r>
              <a:rPr lang="es-ES" sz="1400" b="1" dirty="0">
                <a:solidFill>
                  <a:srgbClr val="00B050"/>
                </a:solidFill>
              </a:rPr>
              <a:t>Rebase: </a:t>
            </a:r>
            <a:r>
              <a:rPr lang="es-ES" sz="1400" dirty="0"/>
              <a:t>Reorganizar los </a:t>
            </a:r>
            <a:r>
              <a:rPr lang="es-ES" sz="1400" dirty="0" err="1"/>
              <a:t>commits</a:t>
            </a:r>
            <a:r>
              <a:rPr lang="es-ES" sz="1400" dirty="0"/>
              <a:t> para hacer que el historial sea más limpio y comprensible.</a:t>
            </a: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2321567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229C9D-BD7D-CCF1-0EC1-5761431C0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99208"/>
            <a:ext cx="10625229" cy="763657"/>
          </a:xfrm>
        </p:spPr>
        <p:txBody>
          <a:bodyPr/>
          <a:lstStyle/>
          <a:p>
            <a:r>
              <a:rPr lang="es-MX" dirty="0"/>
              <a:t>GIT - Comandos básicos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5A0453-D885-7699-EDC2-818743FDF1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311965"/>
            <a:ext cx="4991100" cy="5098774"/>
          </a:xfrm>
        </p:spPr>
        <p:txBody>
          <a:bodyPr>
            <a:normAutofit fontScale="77500" lnSpcReduction="20000"/>
          </a:bodyPr>
          <a:lstStyle/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init</a:t>
            </a:r>
            <a:r>
              <a:rPr lang="es-ES" dirty="0"/>
              <a:t>: Inicia un nuevo repositorio.</a:t>
            </a:r>
          </a:p>
          <a:p>
            <a:r>
              <a:rPr lang="es-ES" b="1" dirty="0" err="1">
                <a:solidFill>
                  <a:srgbClr val="00B050"/>
                </a:solidFill>
              </a:rPr>
              <a:t>git</a:t>
            </a:r>
            <a:r>
              <a:rPr lang="es-ES" b="1" dirty="0">
                <a:solidFill>
                  <a:srgbClr val="00B050"/>
                </a:solidFill>
              </a:rPr>
              <a:t> clone [URL]: </a:t>
            </a:r>
            <a:r>
              <a:rPr lang="es-ES" dirty="0"/>
              <a:t>Clona un repositorio remoto en tu máquina local.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config</a:t>
            </a:r>
            <a:r>
              <a:rPr lang="es-ES" dirty="0"/>
              <a:t>: Establece el nombre del autor el correo y demás parámetros que Git utiliza por defecto.</a:t>
            </a:r>
          </a:p>
          <a:p>
            <a:r>
              <a:rPr lang="es-ES" b="1" dirty="0" err="1">
                <a:solidFill>
                  <a:srgbClr val="00B050"/>
                </a:solidFill>
              </a:rPr>
              <a:t>git</a:t>
            </a:r>
            <a:r>
              <a:rPr lang="es-ES" b="1" dirty="0">
                <a:solidFill>
                  <a:srgbClr val="00B050"/>
                </a:solidFill>
              </a:rPr>
              <a:t> status</a:t>
            </a:r>
            <a:r>
              <a:rPr lang="es-ES" dirty="0"/>
              <a:t>: Muestra el estado actual del repositorio.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log</a:t>
            </a:r>
            <a:r>
              <a:rPr lang="es-ES" dirty="0"/>
              <a:t>: Muestra el historial de versiones de la rama actual.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pull</a:t>
            </a:r>
            <a:r>
              <a:rPr lang="es-ES" dirty="0"/>
              <a:t>: Obtiene los cambios más recientes del repositorio remoto.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add</a:t>
            </a:r>
            <a:r>
              <a:rPr lang="es-ES" b="1" i="1" dirty="0">
                <a:solidFill>
                  <a:srgbClr val="00B050"/>
                </a:solidFill>
              </a:rPr>
              <a:t> [archivo | .]: </a:t>
            </a:r>
            <a:r>
              <a:rPr lang="es-ES" dirty="0"/>
              <a:t>Agrega cambios al área de preparación.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commit</a:t>
            </a:r>
            <a:r>
              <a:rPr lang="es-ES" b="1" i="1" dirty="0">
                <a:solidFill>
                  <a:srgbClr val="00B050"/>
                </a:solidFill>
              </a:rPr>
              <a:t> -m "Mensaje": </a:t>
            </a:r>
            <a:r>
              <a:rPr lang="es-ES" dirty="0"/>
              <a:t>Crea un nuevo </a:t>
            </a:r>
            <a:r>
              <a:rPr lang="es-ES" dirty="0" err="1"/>
              <a:t>commit</a:t>
            </a:r>
            <a:r>
              <a:rPr lang="es-ES" dirty="0"/>
              <a:t> con los cambios en el área de preparación.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reset</a:t>
            </a:r>
            <a:r>
              <a:rPr lang="es-ES" b="1" i="1" dirty="0">
                <a:solidFill>
                  <a:srgbClr val="00B050"/>
                </a:solidFill>
              </a:rPr>
              <a:t> [archivo]</a:t>
            </a:r>
            <a:r>
              <a:rPr lang="es-ES" dirty="0"/>
              <a:t>: Quita los cambios del área de preparación, pero conserva los cambios locales.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F43E0C-49B2-1840-6DC7-D7498B2E5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311965"/>
            <a:ext cx="5029200" cy="4864998"/>
          </a:xfrm>
        </p:spPr>
        <p:txBody>
          <a:bodyPr>
            <a:normAutofit fontScale="77500" lnSpcReduction="20000"/>
          </a:bodyPr>
          <a:lstStyle/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push</a:t>
            </a:r>
            <a:r>
              <a:rPr lang="es-ES" dirty="0"/>
              <a:t>: Envía los cambios locales al repositorio remoto.</a:t>
            </a:r>
            <a:endParaRPr lang="es-ES" b="1" i="1" dirty="0">
              <a:solidFill>
                <a:srgbClr val="00B050"/>
              </a:solidFill>
            </a:endParaRP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diff</a:t>
            </a:r>
            <a:r>
              <a:rPr lang="es-ES" dirty="0"/>
              <a:t>: Muestra las diferencias entre el directorio de trabajo y el área de preparación.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branch</a:t>
            </a:r>
            <a:r>
              <a:rPr lang="es-ES" dirty="0"/>
              <a:t>: Muestra las ramas en el repositorio.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checkout</a:t>
            </a:r>
            <a:r>
              <a:rPr lang="es-ES" b="1" i="1" dirty="0">
                <a:solidFill>
                  <a:srgbClr val="00B050"/>
                </a:solidFill>
              </a:rPr>
              <a:t> [rama]</a:t>
            </a:r>
            <a:r>
              <a:rPr lang="es-ES" dirty="0"/>
              <a:t>: Cambia a una rama específica.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merge</a:t>
            </a:r>
            <a:r>
              <a:rPr lang="es-ES" b="1" i="1" dirty="0">
                <a:solidFill>
                  <a:srgbClr val="00B050"/>
                </a:solidFill>
              </a:rPr>
              <a:t> [rama]</a:t>
            </a:r>
            <a:r>
              <a:rPr lang="es-ES" dirty="0"/>
              <a:t>: Fusiona una rama con la rama actual.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remote -v</a:t>
            </a:r>
            <a:r>
              <a:rPr lang="es-ES" dirty="0"/>
              <a:t>: Muestra los repositorios remotos vinculados.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fetch</a:t>
            </a:r>
            <a:r>
              <a:rPr lang="es-ES" dirty="0"/>
              <a:t>: Obtiene los cambios remotos sin aplicarlos.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revert</a:t>
            </a:r>
            <a:r>
              <a:rPr lang="es-ES" b="1" i="1" dirty="0">
                <a:solidFill>
                  <a:srgbClr val="00B050"/>
                </a:solidFill>
              </a:rPr>
              <a:t> [hash]</a:t>
            </a:r>
            <a:r>
              <a:rPr lang="es-ES" dirty="0"/>
              <a:t>: Crea un nuevo </a:t>
            </a:r>
            <a:r>
              <a:rPr lang="es-ES" dirty="0" err="1"/>
              <a:t>commit</a:t>
            </a:r>
            <a:r>
              <a:rPr lang="es-ES" dirty="0"/>
              <a:t> que revierte los cambios de un </a:t>
            </a:r>
            <a:r>
              <a:rPr lang="es-ES" dirty="0" err="1"/>
              <a:t>commit</a:t>
            </a:r>
            <a:r>
              <a:rPr lang="es-ES" dirty="0"/>
              <a:t> específico.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45403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24DE0F78-9E25-142E-7E61-180B1DFE9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3" y="556281"/>
            <a:ext cx="11947794" cy="60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2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A3EF7-0A0C-A9D2-8CB4-1B0E651F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7" y="409162"/>
            <a:ext cx="10625229" cy="773596"/>
          </a:xfrm>
        </p:spPr>
        <p:txBody>
          <a:bodyPr/>
          <a:lstStyle/>
          <a:p>
            <a:r>
              <a:rPr lang="es-MX" dirty="0"/>
              <a:t>Clientes gráficos de </a:t>
            </a:r>
            <a:r>
              <a:rPr lang="es-MX" dirty="0" err="1"/>
              <a:t>git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9E0CEC-3656-32C4-52FD-B0C630F1A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97" y="1321106"/>
            <a:ext cx="10620855" cy="3369365"/>
          </a:xfrm>
        </p:spPr>
        <p:txBody>
          <a:bodyPr/>
          <a:lstStyle/>
          <a:p>
            <a:r>
              <a:rPr lang="es-ES" dirty="0"/>
              <a:t>Un cliente gráfico de Git es una interfaz de usuario que proporciona una forma visual e intuitiva de interactuar con Git y gestionar repositorios. Algunos de los clientes gráficos de Git más comunes y populares son: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/>
              <a:t>Sourcetree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s-MX" dirty="0" err="1"/>
              <a:t>GitKraken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s-MX" dirty="0" err="1"/>
              <a:t>TortoiseGit</a:t>
            </a:r>
            <a:endParaRPr lang="es-MX" dirty="0"/>
          </a:p>
          <a:p>
            <a:pPr marL="457200" indent="-457200">
              <a:buFont typeface="+mj-lt"/>
              <a:buAutoNum type="arabicPeriod"/>
            </a:pPr>
            <a:r>
              <a:rPr lang="es-MX" dirty="0" err="1"/>
              <a:t>Source</a:t>
            </a:r>
            <a:r>
              <a:rPr lang="es-MX" dirty="0"/>
              <a:t> Control – Integración con VSC</a:t>
            </a:r>
          </a:p>
        </p:txBody>
      </p:sp>
      <p:pic>
        <p:nvPicPr>
          <p:cNvPr id="3074" name="Picture 2" descr="Sourcetree | Free Git GUI for Mac and Windows">
            <a:extLst>
              <a:ext uri="{FF2B5EF4-FFF2-40B4-BE49-F238E27FC236}">
                <a16:creationId xmlns:a16="http://schemas.microsoft.com/office/drawing/2014/main" id="{FD0D8B94-48CF-9D11-3B54-F83907B5E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90" y="5495659"/>
            <a:ext cx="2895899" cy="41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Kraken logo completo PNG transparente - StickPNG">
            <a:extLst>
              <a:ext uri="{FF2B5EF4-FFF2-40B4-BE49-F238E27FC236}">
                <a16:creationId xmlns:a16="http://schemas.microsoft.com/office/drawing/2014/main" id="{00B3F611-ECBE-9C1B-20E9-D24416884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993" y="4690471"/>
            <a:ext cx="2029460" cy="202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D56B932-25CA-ED2B-EDA7-DCCD592747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72"/>
          <a:stretch/>
        </p:blipFill>
        <p:spPr>
          <a:xfrm>
            <a:off x="8377626" y="4690471"/>
            <a:ext cx="2895600" cy="202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49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56E2E-3ACF-98CC-50BB-4177B1B8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¡Gracias!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6827096-4DFC-CD0A-ABCB-8456E7F2E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299"/>
            <a:ext cx="7696200" cy="1305791"/>
          </a:xfrm>
        </p:spPr>
        <p:txBody>
          <a:bodyPr>
            <a:normAutofit fontScale="92500" lnSpcReduction="10000"/>
          </a:bodyPr>
          <a:lstStyle/>
          <a:p>
            <a:r>
              <a:rPr lang="es-MX" b="1" u="sng" dirty="0"/>
              <a:t>CONTACTO:</a:t>
            </a:r>
          </a:p>
          <a:p>
            <a:r>
              <a:rPr lang="es-MX" dirty="0"/>
              <a:t>JANETH MONTERO</a:t>
            </a:r>
          </a:p>
          <a:p>
            <a:r>
              <a:rPr lang="es-MX" dirty="0"/>
              <a:t>GITHUB - </a:t>
            </a:r>
            <a:r>
              <a:rPr lang="es-MX" dirty="0">
                <a:hlinkClick r:id="rId2"/>
              </a:rPr>
              <a:t>https://github.com/janeth-montero</a:t>
            </a:r>
            <a:r>
              <a:rPr lang="es-MX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847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36101-AAA8-A03D-2FF3-35FA6E16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45365"/>
            <a:ext cx="10625229" cy="742187"/>
          </a:xfrm>
        </p:spPr>
        <p:txBody>
          <a:bodyPr/>
          <a:lstStyle/>
          <a:p>
            <a:r>
              <a:rPr lang="es-MX" dirty="0"/>
              <a:t>Niveles de arquitectura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DDEBF1-2467-A3D7-CE35-2C6A5B8369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161288"/>
            <a:ext cx="4991100" cy="532180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00B050"/>
                </a:solidFill>
              </a:rPr>
              <a:t>1. ARQUITECTURA DE ALTO NIVEL:</a:t>
            </a:r>
          </a:p>
          <a:p>
            <a:r>
              <a:rPr lang="es-ES" dirty="0"/>
              <a:t>Enfoque estratégico y general.</a:t>
            </a:r>
          </a:p>
          <a:p>
            <a:r>
              <a:rPr lang="es-ES" dirty="0"/>
              <a:t>Define la estructura y organización general del sistema.</a:t>
            </a:r>
          </a:p>
          <a:p>
            <a:pPr marL="0" indent="0">
              <a:buNone/>
            </a:pPr>
            <a:r>
              <a:rPr lang="es-ES" b="1" dirty="0">
                <a:solidFill>
                  <a:srgbClr val="00B050"/>
                </a:solidFill>
              </a:rPr>
              <a:t>2. ARQUITECTURA DE NIVEL DE SISTEMA:</a:t>
            </a:r>
          </a:p>
          <a:p>
            <a:r>
              <a:rPr lang="es-ES" dirty="0"/>
              <a:t>Define cómo se relaciona el sistema con otros sistemas externos.</a:t>
            </a:r>
          </a:p>
          <a:p>
            <a:r>
              <a:rPr lang="es-ES" dirty="0"/>
              <a:t>Identifica los subsistemas y sus interacciones.</a:t>
            </a:r>
          </a:p>
          <a:p>
            <a:pPr marL="0" indent="0">
              <a:buNone/>
            </a:pPr>
            <a:r>
              <a:rPr lang="es-ES" b="1" dirty="0">
                <a:solidFill>
                  <a:srgbClr val="00B050"/>
                </a:solidFill>
              </a:rPr>
              <a:t>3. ARQUITECTURA DE INFRAESTRUCTURA:</a:t>
            </a:r>
          </a:p>
          <a:p>
            <a:r>
              <a:rPr lang="es-ES" dirty="0"/>
              <a:t>Define los componentes y sistemas necesarios para el funcionamiento en producción.</a:t>
            </a:r>
          </a:p>
          <a:p>
            <a:r>
              <a:rPr lang="es-ES" dirty="0"/>
              <a:t>Incluye servidores, redes, bases de datos, servicios en la nube y más.</a:t>
            </a:r>
          </a:p>
          <a:p>
            <a:r>
              <a:rPr lang="es-ES" dirty="0"/>
              <a:t>Asegura escalabilidad, disponibilidad y seguridad en producción.</a:t>
            </a:r>
          </a:p>
          <a:p>
            <a:pPr marL="0" indent="0">
              <a:buNone/>
            </a:pPr>
            <a:r>
              <a:rPr lang="es-ES" b="1" dirty="0">
                <a:solidFill>
                  <a:srgbClr val="00B050"/>
                </a:solidFill>
              </a:rPr>
              <a:t>4. ARQUITECTURA DE COMPONENTES:</a:t>
            </a:r>
          </a:p>
          <a:p>
            <a:r>
              <a:rPr lang="es-ES" dirty="0"/>
              <a:t>Detalla cómo interactúan los componentes internos del sistema.</a:t>
            </a:r>
          </a:p>
          <a:p>
            <a:r>
              <a:rPr lang="es-ES" dirty="0"/>
              <a:t>Se enfoca en la estructura y las relaciones entre componentes.</a:t>
            </a:r>
            <a:endParaRPr lang="es-ES" b="1" dirty="0">
              <a:solidFill>
                <a:srgbClr val="00B050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5C60B2-2A47-94B3-476F-16017E929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161288"/>
            <a:ext cx="5029200" cy="532180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00B050"/>
                </a:solidFill>
              </a:rPr>
              <a:t>5. ARQUITECTURA DE DISEÑO:</a:t>
            </a:r>
          </a:p>
          <a:p>
            <a:r>
              <a:rPr lang="es-ES" dirty="0"/>
              <a:t>Enfoque a nivel de implementación y detalles técnicos.</a:t>
            </a:r>
          </a:p>
          <a:p>
            <a:r>
              <a:rPr lang="es-ES" dirty="0"/>
              <a:t>Define la organización interna de clases, métodos y relaciones.</a:t>
            </a:r>
          </a:p>
          <a:p>
            <a:r>
              <a:rPr lang="es-ES" dirty="0"/>
              <a:t>Aplica patrones de diseño y principios de diseño de código.</a:t>
            </a:r>
            <a:endParaRPr lang="es-E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s-ES" b="1" dirty="0">
                <a:solidFill>
                  <a:srgbClr val="00B050"/>
                </a:solidFill>
              </a:rPr>
              <a:t>6. ARQUITECTURA DE INTERFAZ DE USUARIO (UI):</a:t>
            </a:r>
          </a:p>
          <a:p>
            <a:r>
              <a:rPr lang="es-ES" dirty="0"/>
              <a:t>Enfoque en la estructura y organización de la interfaz de usuario.</a:t>
            </a:r>
          </a:p>
          <a:p>
            <a:r>
              <a:rPr lang="es-ES" dirty="0"/>
              <a:t>Define cómo los componentes visuales interactúan y se presentan al usuario.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</a:rPr>
              <a:t>7. </a:t>
            </a:r>
            <a:r>
              <a:rPr lang="es-ES" b="1" dirty="0">
                <a:solidFill>
                  <a:srgbClr val="00B050"/>
                </a:solidFill>
              </a:rPr>
              <a:t>ARQUITECTURA DE CÓDIGO:</a:t>
            </a:r>
          </a:p>
          <a:p>
            <a:r>
              <a:rPr lang="es-ES" dirty="0"/>
              <a:t>Implementación concreta de la arquitectura de diseño en el código.</a:t>
            </a:r>
          </a:p>
          <a:p>
            <a:r>
              <a:rPr lang="es-ES" dirty="0"/>
              <a:t>Define la organización interna de clases, métodos y estructuras de datos.</a:t>
            </a:r>
          </a:p>
        </p:txBody>
      </p:sp>
    </p:spTree>
    <p:extLst>
      <p:ext uri="{BB962C8B-B14F-4D97-AF65-F5344CB8AC3E}">
        <p14:creationId xmlns:p14="http://schemas.microsoft.com/office/powerpoint/2010/main" val="1298658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A3571-AA41-2E87-034F-7A149702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01385"/>
            <a:ext cx="10625229" cy="832757"/>
          </a:xfrm>
        </p:spPr>
        <p:txBody>
          <a:bodyPr>
            <a:normAutofit/>
          </a:bodyPr>
          <a:lstStyle/>
          <a:p>
            <a:r>
              <a:rPr lang="es-MX" dirty="0"/>
              <a:t>Ejemplo de niveles de arquitectura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25DA1A-AA98-9C83-DB9A-FC63E0A7D1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84" y="1034142"/>
            <a:ext cx="9676191" cy="544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241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E4040-D7B8-F3B9-185D-64787F732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TIPO DE ARQUITECTURA Y PATRONES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6DA18F-09F1-A4BC-BA5F-BE42CD2E7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2095500"/>
            <a:ext cx="10620855" cy="1264826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Los </a:t>
            </a:r>
            <a:r>
              <a:rPr lang="es-ES" b="1" dirty="0">
                <a:solidFill>
                  <a:srgbClr val="00B050"/>
                </a:solidFill>
              </a:rPr>
              <a:t>tipos de arquitectura </a:t>
            </a:r>
            <a:r>
              <a:rPr lang="es-ES" dirty="0"/>
              <a:t>son categorías generales que definen cómo se organiza un sistema, mientras que los </a:t>
            </a:r>
            <a:r>
              <a:rPr lang="es-ES" b="1" dirty="0">
                <a:solidFill>
                  <a:srgbClr val="00B050"/>
                </a:solidFill>
              </a:rPr>
              <a:t>patrones de arquitectura</a:t>
            </a:r>
            <a:r>
              <a:rPr lang="es-ES" dirty="0"/>
              <a:t> son soluciones específicas para problemas de diseño comunes.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15842A-05C8-D0C9-9A1F-12D0FE06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327" y="3360326"/>
            <a:ext cx="3176588" cy="28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90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20C7A-5110-0D26-2DDF-54E9C8416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333564"/>
            <a:ext cx="10625229" cy="694945"/>
          </a:xfrm>
        </p:spPr>
        <p:txBody>
          <a:bodyPr>
            <a:normAutofit/>
          </a:bodyPr>
          <a:lstStyle/>
          <a:p>
            <a:r>
              <a:rPr lang="pt-BR" dirty="0"/>
              <a:t>Tipos de </a:t>
            </a:r>
            <a:r>
              <a:rPr lang="es-MX" dirty="0"/>
              <a:t>arquitectura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901741-6E59-07B8-90F2-1136FF4F9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808" y="1106424"/>
            <a:ext cx="5155692" cy="25185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500" b="1" dirty="0">
                <a:solidFill>
                  <a:srgbClr val="00B050"/>
                </a:solidFill>
              </a:rPr>
              <a:t>ARQUITECTURA MONOLÍTICA:</a:t>
            </a:r>
          </a:p>
          <a:p>
            <a:r>
              <a:rPr lang="es-ES" sz="1500" b="1" dirty="0"/>
              <a:t>Descripción: </a:t>
            </a:r>
            <a:r>
              <a:rPr lang="es-ES" sz="1500" dirty="0"/>
              <a:t>Una única aplicación donde la lógica de presentación, negocios y datos se encuentra en </a:t>
            </a:r>
            <a:r>
              <a:rPr lang="es-ES" sz="1500" u="sng" dirty="0"/>
              <a:t>un solo bloque</a:t>
            </a:r>
            <a:r>
              <a:rPr lang="es-ES" sz="1500" dirty="0"/>
              <a:t> de código.</a:t>
            </a:r>
          </a:p>
          <a:p>
            <a:r>
              <a:rPr lang="es-ES" sz="1500" b="1" dirty="0"/>
              <a:t>Características: </a:t>
            </a:r>
            <a:r>
              <a:rPr lang="es-ES" sz="1500" dirty="0"/>
              <a:t>Fácil para proyectos pequeños, pero puede volverse difícil de escalar y mantener.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F122AEA-72DB-4AF6-48A2-28D3F20A6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106424"/>
            <a:ext cx="5029200" cy="2518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500" b="1" dirty="0">
                <a:solidFill>
                  <a:srgbClr val="00B050"/>
                </a:solidFill>
              </a:rPr>
              <a:t>ARQUITECTURA DE MICROSERVICIOS:</a:t>
            </a:r>
          </a:p>
          <a:p>
            <a:r>
              <a:rPr lang="es-ES" sz="1500" b="1" dirty="0"/>
              <a:t>Descripción: </a:t>
            </a:r>
            <a:r>
              <a:rPr lang="es-ES" sz="1500" dirty="0"/>
              <a:t>Divide el sistema en </a:t>
            </a:r>
            <a:r>
              <a:rPr lang="es-ES" sz="1500" u="sng" dirty="0"/>
              <a:t>servicios pequeños y autónomos</a:t>
            </a:r>
            <a:r>
              <a:rPr lang="es-ES" sz="1500" dirty="0"/>
              <a:t> que se comunican entre sí. Cada microservicio maneja una función específica.</a:t>
            </a:r>
          </a:p>
          <a:p>
            <a:r>
              <a:rPr lang="es-ES" sz="1500" b="1" dirty="0"/>
              <a:t>Características: </a:t>
            </a:r>
            <a:r>
              <a:rPr lang="es-ES" sz="1500" dirty="0"/>
              <a:t>Escalabilidad, mantenibilidad y desacoplamiento de componentes, pero añade complejidad en la gestión de múltiples servicios.</a:t>
            </a:r>
          </a:p>
        </p:txBody>
      </p:sp>
      <p:pic>
        <p:nvPicPr>
          <p:cNvPr id="5" name="Picture 6" descr="Microservices Architecture for Solving Business Needs | Krasamo">
            <a:extLst>
              <a:ext uri="{FF2B5EF4-FFF2-40B4-BE49-F238E27FC236}">
                <a16:creationId xmlns:a16="http://schemas.microsoft.com/office/drawing/2014/main" id="{911ACEFF-BC29-EE08-1674-50A4240CA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357" y="3429000"/>
            <a:ext cx="5183187" cy="324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053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20C7A-5110-0D26-2DDF-54E9C8416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333564"/>
            <a:ext cx="10625229" cy="694945"/>
          </a:xfrm>
        </p:spPr>
        <p:txBody>
          <a:bodyPr>
            <a:normAutofit/>
          </a:bodyPr>
          <a:lstStyle/>
          <a:p>
            <a:r>
              <a:rPr lang="pt-BR" dirty="0"/>
              <a:t>Tipos de </a:t>
            </a:r>
            <a:r>
              <a:rPr lang="es-MX" dirty="0"/>
              <a:t>arquitectura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901741-6E59-07B8-90F2-1136FF4F9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808" y="1106424"/>
            <a:ext cx="5193792" cy="28015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500" b="1" dirty="0">
                <a:solidFill>
                  <a:srgbClr val="00B050"/>
                </a:solidFill>
              </a:rPr>
              <a:t>ARQUITECTURA HEXAGONAL:</a:t>
            </a:r>
            <a:endParaRPr lang="es-ES" sz="1500" dirty="0"/>
          </a:p>
          <a:p>
            <a:r>
              <a:rPr lang="es-ES" sz="1500" b="1" dirty="0"/>
              <a:t>Descripción: </a:t>
            </a:r>
            <a:r>
              <a:rPr lang="es-ES" sz="1500" dirty="0"/>
              <a:t>Separa el núcleo de la aplicación de las interfaces de entrada y salida. Utiliza </a:t>
            </a:r>
            <a:r>
              <a:rPr lang="es-ES" sz="1500" u="sng" dirty="0"/>
              <a:t>puertos (interfaces) y adaptadores</a:t>
            </a:r>
            <a:r>
              <a:rPr lang="es-ES" sz="1500" dirty="0"/>
              <a:t> para interactuar con componentes externos.</a:t>
            </a:r>
          </a:p>
          <a:p>
            <a:r>
              <a:rPr lang="es-ES" sz="1500" b="1" dirty="0"/>
              <a:t>Características: </a:t>
            </a:r>
            <a:r>
              <a:rPr lang="es-ES" sz="1500" dirty="0"/>
              <a:t>Desacopla la lógica de negocios de detalles de implementación, permitiendo cambios más fáciles y pruebas unitarias.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F122AEA-72DB-4AF6-48A2-28D3F20A6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106424"/>
            <a:ext cx="5193792" cy="2801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500" b="1" dirty="0">
                <a:solidFill>
                  <a:srgbClr val="00B050"/>
                </a:solidFill>
              </a:rPr>
              <a:t>CLEAN ARCHITECTURE:</a:t>
            </a:r>
          </a:p>
          <a:p>
            <a:r>
              <a:rPr lang="es-ES" sz="1500" b="1" dirty="0"/>
              <a:t>Descripción: </a:t>
            </a:r>
            <a:r>
              <a:rPr lang="es-ES" sz="1500" dirty="0"/>
              <a:t>Se centra en la </a:t>
            </a:r>
            <a:r>
              <a:rPr lang="es-ES" sz="1500" u="sng" dirty="0"/>
              <a:t>separación de las preocupaciones y la independencia</a:t>
            </a:r>
            <a:r>
              <a:rPr lang="es-ES" sz="1500" dirty="0"/>
              <a:t> de las capas. Define círculos concéntricos de dependencias y se conecta con los componentes externos a través de capas intermedias.</a:t>
            </a:r>
          </a:p>
          <a:p>
            <a:r>
              <a:rPr lang="es-ES" sz="1500" b="1" dirty="0"/>
              <a:t>Características: </a:t>
            </a:r>
            <a:r>
              <a:rPr lang="es-ES" sz="1500" dirty="0"/>
              <a:t>Desacopla componentes, facilita cambios, mejora la mantenibilidad y permite pruebas en cada capa.</a:t>
            </a:r>
            <a:endParaRPr lang="es-MX" sz="1500" dirty="0"/>
          </a:p>
        </p:txBody>
      </p:sp>
      <p:pic>
        <p:nvPicPr>
          <p:cNvPr id="10242" name="Picture 2" descr="Clean Architecture — A Little Introduction | by João Guilherme Berti Sczip  | The Startup | Medium">
            <a:extLst>
              <a:ext uri="{FF2B5EF4-FFF2-40B4-BE49-F238E27FC236}">
                <a16:creationId xmlns:a16="http://schemas.microsoft.com/office/drawing/2014/main" id="{F1920252-BA08-DF09-FAD8-F93DD6BBC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579" y="3429000"/>
            <a:ext cx="4218128" cy="303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exagonal Architecture, there are always two sides to every story | by  Pablo Martinez | SSENSE-TECH | Medium">
            <a:extLst>
              <a:ext uri="{FF2B5EF4-FFF2-40B4-BE49-F238E27FC236}">
                <a16:creationId xmlns:a16="http://schemas.microsoft.com/office/drawing/2014/main" id="{B12E7464-7BEE-59C4-3795-C9F4DC390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93" y="3722889"/>
            <a:ext cx="4980528" cy="280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798950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AnalogousFromLightSeedRightStep">
      <a:dk1>
        <a:srgbClr val="000000"/>
      </a:dk1>
      <a:lt1>
        <a:srgbClr val="FFFFFF"/>
      </a:lt1>
      <a:dk2>
        <a:srgbClr val="41243A"/>
      </a:dk2>
      <a:lt2>
        <a:srgbClr val="E2E8E3"/>
      </a:lt2>
      <a:accent1>
        <a:srgbClr val="CA92BD"/>
      </a:accent1>
      <a:accent2>
        <a:srgbClr val="BF7A91"/>
      </a:accent2>
      <a:accent3>
        <a:srgbClr val="CA9692"/>
      </a:accent3>
      <a:accent4>
        <a:srgbClr val="BF9C7A"/>
      </a:accent4>
      <a:accent5>
        <a:srgbClr val="A9A57A"/>
      </a:accent5>
      <a:accent6>
        <a:srgbClr val="97AB6E"/>
      </a:accent6>
      <a:hlink>
        <a:srgbClr val="568E64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4405</Words>
  <Application>Microsoft Office PowerPoint</Application>
  <PresentationFormat>Panorámica</PresentationFormat>
  <Paragraphs>392</Paragraphs>
  <Slides>45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4" baseType="lpstr">
      <vt:lpstr>Arial</vt:lpstr>
      <vt:lpstr>Calibri</vt:lpstr>
      <vt:lpstr>Google Sans</vt:lpstr>
      <vt:lpstr>Grandview</vt:lpstr>
      <vt:lpstr>Grandview Display</vt:lpstr>
      <vt:lpstr>Inter Regular</vt:lpstr>
      <vt:lpstr>Söhne</vt:lpstr>
      <vt:lpstr>Ubuntu</vt:lpstr>
      <vt:lpstr>CitationVTI</vt:lpstr>
      <vt:lpstr>PRIMEROS PASOS EN EL desarrollo frontend</vt:lpstr>
      <vt:lpstr>Introducción a la Arquitectura</vt:lpstr>
      <vt:lpstr>Arquitectura de software</vt:lpstr>
      <vt:lpstr>importancia de una buena arquitectura</vt:lpstr>
      <vt:lpstr>Niveles de arquitectura</vt:lpstr>
      <vt:lpstr>Ejemplo de niveles de arquitectura</vt:lpstr>
      <vt:lpstr>TIPO DE ARQUITECTURA Y PATRONES</vt:lpstr>
      <vt:lpstr>Tipos de arquitectura</vt:lpstr>
      <vt:lpstr>Tipos de arquitectura</vt:lpstr>
      <vt:lpstr>Patrones arquitectónicos</vt:lpstr>
      <vt:lpstr>Patrones arquitectónicos</vt:lpstr>
      <vt:lpstr>Arquitectura EN el frontend</vt:lpstr>
      <vt:lpstr>Arquitectura de frontend</vt:lpstr>
      <vt:lpstr>Arquitectura de los frameworks</vt:lpstr>
      <vt:lpstr>Arquitectura de código</vt:lpstr>
      <vt:lpstr>PRINCIPIOS para construcción de codigo</vt:lpstr>
      <vt:lpstr>Deuda técnica</vt:lpstr>
      <vt:lpstr>Pilares del frontend</vt:lpstr>
      <vt:lpstr>El código</vt:lpstr>
      <vt:lpstr>El código</vt:lpstr>
      <vt:lpstr>Presentación de PowerPoint</vt:lpstr>
      <vt:lpstr>Presentación de PowerPoint</vt:lpstr>
      <vt:lpstr>El proceso y las herramientas</vt:lpstr>
      <vt:lpstr>El proceso y las herramientas</vt:lpstr>
      <vt:lpstr>Presentación de PowerPoint</vt:lpstr>
      <vt:lpstr>Presentación de PowerPoint</vt:lpstr>
      <vt:lpstr>Presentación de PowerPoint</vt:lpstr>
      <vt:lpstr>testing</vt:lpstr>
      <vt:lpstr>testing</vt:lpstr>
      <vt:lpstr>Presentación de PowerPoint</vt:lpstr>
      <vt:lpstr>Presentación de PowerPoint</vt:lpstr>
      <vt:lpstr>documentación</vt:lpstr>
      <vt:lpstr>documentación</vt:lpstr>
      <vt:lpstr>Presentación de PowerPoint</vt:lpstr>
      <vt:lpstr>Presentación de PowerPoint</vt:lpstr>
      <vt:lpstr>PREPARAR EL AMBIENTE DE TRABAJO</vt:lpstr>
      <vt:lpstr>instalar</vt:lpstr>
      <vt:lpstr>Controlador de versiones</vt:lpstr>
      <vt:lpstr>Sistema de control de versiones</vt:lpstr>
      <vt:lpstr>Presentación de PowerPoint</vt:lpstr>
      <vt:lpstr>Conceptos básicos</vt:lpstr>
      <vt:lpstr>GIT - Comandos básicos</vt:lpstr>
      <vt:lpstr>Presentación de PowerPoint</vt:lpstr>
      <vt:lpstr>Clientes gráficos de git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FRONTEND</dc:title>
  <dc:creator>Janeth Montero</dc:creator>
  <cp:lastModifiedBy>Janeth Montero</cp:lastModifiedBy>
  <cp:revision>25</cp:revision>
  <dcterms:created xsi:type="dcterms:W3CDTF">2023-08-05T02:28:44Z</dcterms:created>
  <dcterms:modified xsi:type="dcterms:W3CDTF">2023-08-18T17:19:58Z</dcterms:modified>
</cp:coreProperties>
</file>